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8" r:id="rId2"/>
  </p:sldIdLst>
  <p:sldSz cx="12192000" cy="6858000"/>
  <p:notesSz cx="7010400" cy="12039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vel, Bradley A CTR USARMY CAC (USA)" initials="MBACUC(" lastIdx="15" clrIdx="0">
    <p:extLst>
      <p:ext uri="{19B8F6BF-5375-455C-9EA6-DF929625EA0E}">
        <p15:presenceInfo xmlns:p15="http://schemas.microsoft.com/office/powerpoint/2012/main" userId="Marvel, Bradley A CTR USARMY CAC (USA)" providerId="None"/>
      </p:ext>
    </p:extLst>
  </p:cmAuthor>
  <p:cmAuthor id="2" name="Marvel, Bradley A Mr CTR USARMY TRADOC (USA)" initials="MBAMCUT(" lastIdx="3" clrIdx="1">
    <p:extLst>
      <p:ext uri="{19B8F6BF-5375-455C-9EA6-DF929625EA0E}">
        <p15:presenceInfo xmlns:p15="http://schemas.microsoft.com/office/powerpoint/2012/main" userId="S-1-5-21-3676333592-1006736145-1283606961-7744304" providerId="AD"/>
      </p:ext>
    </p:extLst>
  </p:cmAuthor>
  <p:cmAuthor id="3" name="Woodberry, Renikka CTR USA" initials="WRCU" lastIdx="4" clrIdx="2">
    <p:extLst>
      <p:ext uri="{19B8F6BF-5375-455C-9EA6-DF929625EA0E}">
        <p15:presenceInfo xmlns:p15="http://schemas.microsoft.com/office/powerpoint/2012/main" userId="S-1-5-21-329068152-448539723-839522115-54405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1" autoAdjust="0"/>
    <p:restoredTop sz="96047" autoAdjust="0"/>
  </p:normalViewPr>
  <p:slideViewPr>
    <p:cSldViewPr snapToGrid="0">
      <p:cViewPr varScale="1">
        <p:scale>
          <a:sx n="97" d="100"/>
          <a:sy n="97" d="100"/>
        </p:scale>
        <p:origin x="816" y="84"/>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5" d="100"/>
          <a:sy n="65" d="100"/>
        </p:scale>
        <p:origin x="428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604071"/>
          </a:xfrm>
          <a:prstGeom prst="rect">
            <a:avLst/>
          </a:prstGeom>
        </p:spPr>
        <p:txBody>
          <a:bodyPr vert="horz" lIns="108850" tIns="54425" rIns="108850" bIns="54425" rtlCol="0"/>
          <a:lstStyle>
            <a:lvl1pPr algn="l">
              <a:defRPr sz="1400"/>
            </a:lvl1pPr>
          </a:lstStyle>
          <a:p>
            <a:endParaRPr lang="en-US" dirty="0"/>
          </a:p>
        </p:txBody>
      </p:sp>
      <p:sp>
        <p:nvSpPr>
          <p:cNvPr id="3" name="Date Placeholder 2"/>
          <p:cNvSpPr>
            <a:spLocks noGrp="1"/>
          </p:cNvSpPr>
          <p:nvPr>
            <p:ph type="dt" idx="1"/>
          </p:nvPr>
        </p:nvSpPr>
        <p:spPr>
          <a:xfrm>
            <a:off x="3970938" y="0"/>
            <a:ext cx="3037840" cy="604071"/>
          </a:xfrm>
          <a:prstGeom prst="rect">
            <a:avLst/>
          </a:prstGeom>
        </p:spPr>
        <p:txBody>
          <a:bodyPr vert="horz" lIns="108850" tIns="54425" rIns="108850" bIns="54425" rtlCol="0"/>
          <a:lstStyle>
            <a:lvl1pPr algn="r">
              <a:defRPr sz="1400"/>
            </a:lvl1pPr>
          </a:lstStyle>
          <a:p>
            <a:fld id="{8F3E05FF-4028-41DF-A1FD-4A51CDB1094F}" type="datetimeFigureOut">
              <a:rPr lang="en-US" smtClean="0"/>
              <a:t>6/13/2023</a:t>
            </a:fld>
            <a:endParaRPr lang="en-US" dirty="0"/>
          </a:p>
        </p:txBody>
      </p:sp>
      <p:sp>
        <p:nvSpPr>
          <p:cNvPr id="4" name="Slide Image Placeholder 3"/>
          <p:cNvSpPr>
            <a:spLocks noGrp="1" noRot="1" noChangeAspect="1"/>
          </p:cNvSpPr>
          <p:nvPr>
            <p:ph type="sldImg" idx="2"/>
          </p:nvPr>
        </p:nvSpPr>
        <p:spPr>
          <a:xfrm>
            <a:off x="-106363" y="1504950"/>
            <a:ext cx="7223126" cy="4064000"/>
          </a:xfrm>
          <a:prstGeom prst="rect">
            <a:avLst/>
          </a:prstGeom>
          <a:noFill/>
          <a:ln w="12700">
            <a:solidFill>
              <a:prstClr val="black"/>
            </a:solidFill>
          </a:ln>
        </p:spPr>
        <p:txBody>
          <a:bodyPr vert="horz" lIns="108850" tIns="54425" rIns="108850" bIns="54425" rtlCol="0" anchor="ctr"/>
          <a:lstStyle/>
          <a:p>
            <a:endParaRPr lang="en-US" dirty="0"/>
          </a:p>
        </p:txBody>
      </p:sp>
      <p:sp>
        <p:nvSpPr>
          <p:cNvPr id="5" name="Notes Placeholder 4"/>
          <p:cNvSpPr>
            <a:spLocks noGrp="1"/>
          </p:cNvSpPr>
          <p:nvPr>
            <p:ph type="body" sz="quarter" idx="3"/>
          </p:nvPr>
        </p:nvSpPr>
        <p:spPr>
          <a:xfrm>
            <a:off x="701040" y="5794057"/>
            <a:ext cx="5608320" cy="4740593"/>
          </a:xfrm>
          <a:prstGeom prst="rect">
            <a:avLst/>
          </a:prstGeom>
        </p:spPr>
        <p:txBody>
          <a:bodyPr vert="horz" lIns="108850" tIns="54425" rIns="108850" bIns="5442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435531"/>
            <a:ext cx="3037840" cy="604070"/>
          </a:xfrm>
          <a:prstGeom prst="rect">
            <a:avLst/>
          </a:prstGeom>
        </p:spPr>
        <p:txBody>
          <a:bodyPr vert="horz" lIns="108850" tIns="54425" rIns="108850" bIns="54425" rtlCol="0" anchor="b"/>
          <a:lstStyle>
            <a:lvl1pPr algn="l">
              <a:defRPr sz="1400"/>
            </a:lvl1pPr>
          </a:lstStyle>
          <a:p>
            <a:endParaRPr lang="en-US" dirty="0"/>
          </a:p>
        </p:txBody>
      </p:sp>
      <p:sp>
        <p:nvSpPr>
          <p:cNvPr id="7" name="Slide Number Placeholder 6"/>
          <p:cNvSpPr>
            <a:spLocks noGrp="1"/>
          </p:cNvSpPr>
          <p:nvPr>
            <p:ph type="sldNum" sz="quarter" idx="5"/>
          </p:nvPr>
        </p:nvSpPr>
        <p:spPr>
          <a:xfrm>
            <a:off x="3970938" y="11435531"/>
            <a:ext cx="3037840" cy="604070"/>
          </a:xfrm>
          <a:prstGeom prst="rect">
            <a:avLst/>
          </a:prstGeom>
        </p:spPr>
        <p:txBody>
          <a:bodyPr vert="horz" lIns="108850" tIns="54425" rIns="108850" bIns="54425" rtlCol="0" anchor="b"/>
          <a:lstStyle>
            <a:lvl1pPr algn="r">
              <a:defRPr sz="1400"/>
            </a:lvl1pPr>
          </a:lstStyle>
          <a:p>
            <a:fld id="{EFECD68C-E871-479D-8C42-212817C3352F}" type="slidenum">
              <a:rPr lang="en-US" smtClean="0"/>
              <a:t>‹#›</a:t>
            </a:fld>
            <a:endParaRPr lang="en-US" dirty="0"/>
          </a:p>
        </p:txBody>
      </p:sp>
    </p:spTree>
    <p:extLst>
      <p:ext uri="{BB962C8B-B14F-4D97-AF65-F5344CB8AC3E}">
        <p14:creationId xmlns:p14="http://schemas.microsoft.com/office/powerpoint/2010/main" val="847450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ECD68C-E871-479D-8C42-212817C3352F}" type="slidenum">
              <a:rPr lang="en-US" smtClean="0"/>
              <a:t>1</a:t>
            </a:fld>
            <a:endParaRPr lang="en-US" dirty="0"/>
          </a:p>
        </p:txBody>
      </p:sp>
    </p:spTree>
    <p:extLst>
      <p:ext uri="{BB962C8B-B14F-4D97-AF65-F5344CB8AC3E}">
        <p14:creationId xmlns:p14="http://schemas.microsoft.com/office/powerpoint/2010/main" val="435313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82845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048455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328145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9459245" y="6475209"/>
            <a:ext cx="2743200" cy="365125"/>
          </a:xfrm>
          <a:prstGeom prst="rect">
            <a:avLst/>
          </a:prstGeom>
        </p:spPr>
        <p:txBody>
          <a:bodyPr vert="horz" lIns="91440" tIns="45720" rIns="91440" bIns="45720" rtlCol="0" anchor="ctr"/>
          <a:lstStyle>
            <a:lvl1pPr algn="r">
              <a:defRPr sz="1200" b="1">
                <a:solidFill>
                  <a:schemeClr val="bg1"/>
                </a:solidFill>
              </a:defRPr>
            </a:lvl1pPr>
          </a:lstStyle>
          <a:p>
            <a:fld id="{0B909F35-118F-4B15-96D0-6EF4444E86E3}" type="slidenum">
              <a:rPr lang="en-US" smtClean="0"/>
              <a:pPr/>
              <a:t>‹#›</a:t>
            </a:fld>
            <a:endParaRPr lang="en-US" dirty="0"/>
          </a:p>
        </p:txBody>
      </p:sp>
    </p:spTree>
    <p:extLst>
      <p:ext uri="{BB962C8B-B14F-4D97-AF65-F5344CB8AC3E}">
        <p14:creationId xmlns:p14="http://schemas.microsoft.com/office/powerpoint/2010/main" val="308608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3493180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667891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94045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78092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409911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901485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8385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E71A52-2636-40EC-A753-A136EC181A85}" type="datetimeFigureOut">
              <a:rPr lang="en-US" smtClean="0"/>
              <a:t>6/13/2023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03817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71A52-2636-40EC-A753-A136EC181A85}" type="datetimeFigureOut">
              <a:rPr lang="en-US" smtClean="0"/>
              <a:t>6/13/2023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E9C52-AD74-4FFF-AEB0-1314B37EF606}" type="slidenum">
              <a:rPr lang="en-US" smtClean="0"/>
              <a:t>‹#›</a:t>
            </a:fld>
            <a:endParaRPr lang="en-US" dirty="0"/>
          </a:p>
        </p:txBody>
      </p:sp>
    </p:spTree>
    <p:extLst>
      <p:ext uri="{BB962C8B-B14F-4D97-AF65-F5344CB8AC3E}">
        <p14:creationId xmlns:p14="http://schemas.microsoft.com/office/powerpoint/2010/main" val="3381564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 name="Rectangle 478"/>
          <p:cNvSpPr/>
          <p:nvPr/>
        </p:nvSpPr>
        <p:spPr>
          <a:xfrm>
            <a:off x="-1" y="526019"/>
            <a:ext cx="12191997" cy="861774"/>
          </a:xfrm>
          <a:prstGeom prst="rect">
            <a:avLst/>
          </a:prstGeom>
          <a:solidFill>
            <a:schemeClr val="bg1">
              <a:lumMod val="95000"/>
            </a:schemeClr>
          </a:solidFill>
        </p:spPr>
        <p:txBody>
          <a:bodyPr wrap="square">
            <a:spAutoFit/>
          </a:bodyPr>
          <a:lstStyle/>
          <a:p>
            <a:pPr lvl="0" algn="just">
              <a:defRPr/>
            </a:pPr>
            <a:r>
              <a:rPr kumimoji="0" lang="en-US" sz="1000" b="1" i="0" u="none" strike="noStrike" kern="1200" cap="none" spc="0" normalizeH="0" baseline="0" noProof="0" dirty="0">
                <a:ln>
                  <a:noFill/>
                </a:ln>
                <a:solidFill>
                  <a:prstClr val="black"/>
                </a:solidFill>
                <a:effectLst/>
                <a:uLnTx/>
                <a:uFillTx/>
                <a:latin typeface=" Arial"/>
                <a:ea typeface="+mn-ea"/>
                <a:cs typeface="+mn-cs"/>
              </a:rPr>
              <a:t>(U) </a:t>
            </a:r>
            <a:r>
              <a:rPr kumimoji="0" lang="en-US"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infographic describes Electronic Warfare Operations</a:t>
            </a:r>
            <a:r>
              <a:rPr kumimoji="0" lang="en-US" sz="1000" b="1" i="0" u="none" strike="noStrike" kern="1200" cap="none" spc="0" normalizeH="0" baseline="0" noProof="0" dirty="0">
                <a:ln>
                  <a:noFill/>
                </a:ln>
                <a:solidFill>
                  <a:prstClr val="black"/>
                </a:solidFill>
                <a:effectLst/>
                <a:uLnTx/>
                <a:uFillTx/>
                <a:latin typeface=" Arial"/>
                <a:ea typeface="+mn-ea"/>
                <a:cs typeface="+mn-cs"/>
              </a:rPr>
              <a:t>. </a:t>
            </a:r>
            <a:r>
              <a:rPr kumimoji="0" lang="en-US" sz="1000" i="0" u="none" strike="noStrike" kern="1200" cap="none" spc="0" normalizeH="0" baseline="0" noProof="0" dirty="0">
                <a:ln>
                  <a:noFill/>
                </a:ln>
                <a:solidFill>
                  <a:prstClr val="black"/>
                </a:solidFill>
                <a:effectLst/>
                <a:uLnTx/>
                <a:uFillTx/>
                <a:latin typeface=" Arial"/>
                <a:ea typeface="+mn-ea"/>
                <a:cs typeface="+mn-cs"/>
              </a:rPr>
              <a:t>Authoritative PLA writings identify controlling the “information domain”—sometimes referred to as “information dominance”—as a prerequisite for achieving victory in a modern war and as essential for countering outside intervention in a conflict</a:t>
            </a:r>
            <a:r>
              <a:rPr lang="en-US" sz="1000" dirty="0">
                <a:solidFill>
                  <a:prstClr val="black"/>
                </a:solidFill>
                <a:latin typeface=" Arial"/>
              </a:rPr>
              <a:t>.</a:t>
            </a:r>
            <a:r>
              <a:rPr kumimoji="0" lang="en-US" sz="1000" i="0" u="none" strike="noStrike" kern="1200" cap="none" spc="0" normalizeH="0" baseline="0" noProof="0" dirty="0">
                <a:ln>
                  <a:noFill/>
                </a:ln>
                <a:solidFill>
                  <a:prstClr val="black"/>
                </a:solidFill>
                <a:effectLst/>
                <a:uLnTx/>
                <a:uFillTx/>
                <a:latin typeface=" Arial"/>
                <a:ea typeface="+mn-ea"/>
                <a:cs typeface="+mn-cs"/>
              </a:rPr>
              <a:t> Electronic warfare is the workhorse in Chinese information operations and is frequently portrayed as inherently defensive (in the broadest sense of the term), pulling double duty as both a tool of coercion and information denial. China’s evolving concept of “cyber-electromagnetic sovereignty” raises the possibility that the PLA will one day declare the right to deny or degrade satellite reconnaissance aimed at its territorial claims and space-based platforms, which could indirectly be understood as holding its assets at risk, complicating U.S. efforts to project power in the region. </a:t>
            </a:r>
          </a:p>
        </p:txBody>
      </p:sp>
      <p:sp>
        <p:nvSpPr>
          <p:cNvPr id="481" name="TextBox 480"/>
          <p:cNvSpPr txBox="1"/>
          <p:nvPr/>
        </p:nvSpPr>
        <p:spPr>
          <a:xfrm>
            <a:off x="70655" y="92321"/>
            <a:ext cx="1660124"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1" u="none" strike="noStrike" kern="1200" cap="small" spc="15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They Fight Series</a:t>
            </a:r>
          </a:p>
        </p:txBody>
      </p:sp>
      <p:pic>
        <p:nvPicPr>
          <p:cNvPr id="482" name="Picture 48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625136" y="126103"/>
            <a:ext cx="368920" cy="368920"/>
          </a:xfrm>
          <a:prstGeom prst="rect">
            <a:avLst/>
          </a:prstGeom>
        </p:spPr>
      </p:pic>
      <p:sp>
        <p:nvSpPr>
          <p:cNvPr id="315" name="TextBox 314"/>
          <p:cNvSpPr txBox="1"/>
          <p:nvPr/>
        </p:nvSpPr>
        <p:spPr>
          <a:xfrm>
            <a:off x="0" y="101720"/>
            <a:ext cx="12192000" cy="369332"/>
          </a:xfrm>
          <a:prstGeom prst="rect">
            <a:avLst/>
          </a:prstGeom>
          <a:noFill/>
        </p:spPr>
        <p:txBody>
          <a:bodyPr wrap="square" rtlCol="0">
            <a:spAutoFit/>
          </a:bodyPr>
          <a:lstStyle/>
          <a:p>
            <a:pPr algn="ctr"/>
            <a:r>
              <a:rPr lang="en-US" sz="1400" b="1" cap="small" dirty="0">
                <a:latin typeface="Arial" panose="020B0604020202020204" pitchFamily="34" charset="0"/>
                <a:cs typeface="Arial" panose="020B0604020202020204" pitchFamily="34" charset="0"/>
              </a:rPr>
              <a:t>(U) </a:t>
            </a:r>
            <a:r>
              <a:rPr lang="en-US" b="1" i="1" cap="small" dirty="0">
                <a:latin typeface="Arial" panose="020B0604020202020204" pitchFamily="34" charset="0"/>
                <a:cs typeface="Arial" panose="020B0604020202020204" pitchFamily="34" charset="0"/>
              </a:rPr>
              <a:t>China’s Electronic Warfare Operations</a:t>
            </a:r>
          </a:p>
        </p:txBody>
      </p:sp>
      <p:pic>
        <p:nvPicPr>
          <p:cNvPr id="4" name="Picture 3"/>
          <p:cNvPicPr>
            <a:picLocks noChangeAspect="1"/>
          </p:cNvPicPr>
          <p:nvPr/>
        </p:nvPicPr>
        <p:blipFill>
          <a:blip r:embed="rId4"/>
          <a:stretch>
            <a:fillRect/>
          </a:stretch>
        </p:blipFill>
        <p:spPr>
          <a:xfrm>
            <a:off x="11609477" y="105291"/>
            <a:ext cx="400237" cy="406983"/>
          </a:xfrm>
          <a:prstGeom prst="rect">
            <a:avLst/>
          </a:prstGeom>
        </p:spPr>
      </p:pic>
      <p:sp>
        <p:nvSpPr>
          <p:cNvPr id="465" name="TextBox 464">
            <a:extLst>
              <a:ext uri="{FF2B5EF4-FFF2-40B4-BE49-F238E27FC236}">
                <a16:creationId xmlns:a16="http://schemas.microsoft.com/office/drawing/2014/main" id="{1AA9C193-74BF-2724-6DB7-E19B42C4ADE8}"/>
              </a:ext>
            </a:extLst>
          </p:cNvPr>
          <p:cNvSpPr txBox="1"/>
          <p:nvPr/>
        </p:nvSpPr>
        <p:spPr>
          <a:xfrm>
            <a:off x="2258297" y="1450683"/>
            <a:ext cx="9591752" cy="900246"/>
          </a:xfrm>
          <a:prstGeom prst="rect">
            <a:avLst/>
          </a:prstGeom>
          <a:noFill/>
        </p:spPr>
        <p:txBody>
          <a:bodyPr wrap="square">
            <a:spAutoFit/>
          </a:bodyPr>
          <a:lstStyle/>
          <a:p>
            <a:pPr algn="just"/>
            <a:r>
              <a:rPr lang="en-US" sz="1050" dirty="0">
                <a:latin typeface=" Arial"/>
              </a:rPr>
              <a:t>(U) The reforms have also established a national joint Network-Electronic Countermeasure </a:t>
            </a:r>
            <a:r>
              <a:rPr lang="en-US" sz="1050" dirty="0" err="1">
                <a:latin typeface=" Arial"/>
              </a:rPr>
              <a:t>dadui</a:t>
            </a:r>
            <a:r>
              <a:rPr lang="en-US" sz="1050" dirty="0">
                <a:latin typeface=" Arial"/>
              </a:rPr>
              <a:t> (brigade). Based on the ECM center’s public research, its mission appears to have focused on electronic support measures, electronic intelligence, and targeting in the electromagnetic domain. The similarities suggest the former ground force ECM centers were most likely reorganized into joint forces Network-Electronic Countermeasure brigades, expanding the scope of their mission to include network reconnaissance and targeting. These organizations suggest that the SSF does not, as some initially thought, have a monopoly of force in cyberspace, but rather continues to share the mission with other components in the PLA.</a:t>
            </a:r>
          </a:p>
        </p:txBody>
      </p:sp>
      <p:grpSp>
        <p:nvGrpSpPr>
          <p:cNvPr id="3" name="Group 2">
            <a:extLst>
              <a:ext uri="{FF2B5EF4-FFF2-40B4-BE49-F238E27FC236}">
                <a16:creationId xmlns:a16="http://schemas.microsoft.com/office/drawing/2014/main" id="{2D4264BA-22B0-3EF4-8693-0FC5B45FA630}"/>
              </a:ext>
            </a:extLst>
          </p:cNvPr>
          <p:cNvGrpSpPr/>
          <p:nvPr/>
        </p:nvGrpSpPr>
        <p:grpSpPr>
          <a:xfrm>
            <a:off x="590100" y="2509935"/>
            <a:ext cx="8218231" cy="3748811"/>
            <a:chOff x="160880" y="2582049"/>
            <a:chExt cx="8218231" cy="3676697"/>
          </a:xfrm>
        </p:grpSpPr>
        <p:cxnSp>
          <p:nvCxnSpPr>
            <p:cNvPr id="505" name="Straight Connector 504">
              <a:extLst>
                <a:ext uri="{FF2B5EF4-FFF2-40B4-BE49-F238E27FC236}">
                  <a16:creationId xmlns:a16="http://schemas.microsoft.com/office/drawing/2014/main" id="{D34FEE0C-0B54-ACDA-84A4-788D224CB047}"/>
                </a:ext>
              </a:extLst>
            </p:cNvPr>
            <p:cNvCxnSpPr>
              <a:cxnSpLocks/>
            </p:cNvCxnSpPr>
            <p:nvPr/>
          </p:nvCxnSpPr>
          <p:spPr>
            <a:xfrm flipH="1">
              <a:off x="5101560" y="3667747"/>
              <a:ext cx="8921" cy="209646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0" name="Straight Connector 489">
              <a:extLst>
                <a:ext uri="{FF2B5EF4-FFF2-40B4-BE49-F238E27FC236}">
                  <a16:creationId xmlns:a16="http://schemas.microsoft.com/office/drawing/2014/main" id="{D5E8C452-6641-571A-5CA7-935EDAD47C49}"/>
                </a:ext>
              </a:extLst>
            </p:cNvPr>
            <p:cNvCxnSpPr>
              <a:cxnSpLocks/>
              <a:endCxn id="461" idx="2"/>
            </p:cNvCxnSpPr>
            <p:nvPr/>
          </p:nvCxnSpPr>
          <p:spPr>
            <a:xfrm>
              <a:off x="4887069" y="4221477"/>
              <a:ext cx="0" cy="152989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66" name="Group 465">
              <a:extLst>
                <a:ext uri="{FF2B5EF4-FFF2-40B4-BE49-F238E27FC236}">
                  <a16:creationId xmlns:a16="http://schemas.microsoft.com/office/drawing/2014/main" id="{F48EF12A-AA05-E044-E654-30692D1D8F86}"/>
                </a:ext>
              </a:extLst>
            </p:cNvPr>
            <p:cNvGrpSpPr/>
            <p:nvPr/>
          </p:nvGrpSpPr>
          <p:grpSpPr>
            <a:xfrm>
              <a:off x="160880" y="2774718"/>
              <a:ext cx="8218231" cy="3484028"/>
              <a:chOff x="156219" y="1406025"/>
              <a:chExt cx="8218231" cy="3484028"/>
            </a:xfrm>
          </p:grpSpPr>
          <p:cxnSp>
            <p:nvCxnSpPr>
              <p:cNvPr id="34" name="Straight Connector 33">
                <a:extLst>
                  <a:ext uri="{FF2B5EF4-FFF2-40B4-BE49-F238E27FC236}">
                    <a16:creationId xmlns:a16="http://schemas.microsoft.com/office/drawing/2014/main" id="{6BEE0EA4-A990-9919-BDDA-9AB5C7065341}"/>
                  </a:ext>
                </a:extLst>
              </p:cNvPr>
              <p:cNvCxnSpPr>
                <a:cxnSpLocks/>
                <a:endCxn id="31" idx="2"/>
              </p:cNvCxnSpPr>
              <p:nvPr/>
            </p:nvCxnSpPr>
            <p:spPr>
              <a:xfrm>
                <a:off x="2657737" y="2879554"/>
                <a:ext cx="0" cy="185209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D020383-6E84-13AF-E970-3E21BCFACE8F}"/>
                  </a:ext>
                </a:extLst>
              </p:cNvPr>
              <p:cNvCxnSpPr>
                <a:stCxn id="25" idx="0"/>
                <a:endCxn id="27" idx="2"/>
              </p:cNvCxnSpPr>
              <p:nvPr/>
            </p:nvCxnSpPr>
            <p:spPr>
              <a:xfrm flipH="1">
                <a:off x="1798249" y="3051158"/>
                <a:ext cx="2" cy="177034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7C3315E8-C688-A3EE-FFC0-65575A009D54}"/>
                  </a:ext>
                </a:extLst>
              </p:cNvPr>
              <p:cNvGrpSpPr/>
              <p:nvPr/>
            </p:nvGrpSpPr>
            <p:grpSpPr>
              <a:xfrm>
                <a:off x="1251284" y="1406025"/>
                <a:ext cx="1098277" cy="1327239"/>
                <a:chOff x="744395" y="1535232"/>
                <a:chExt cx="1098277" cy="1327239"/>
              </a:xfrm>
            </p:grpSpPr>
            <p:sp>
              <p:nvSpPr>
                <p:cNvPr id="9" name="Rectangle 8">
                  <a:extLst>
                    <a:ext uri="{FF2B5EF4-FFF2-40B4-BE49-F238E27FC236}">
                      <a16:creationId xmlns:a16="http://schemas.microsoft.com/office/drawing/2014/main" id="{81D61CAD-8E1E-7407-C3AF-60991D6BEC5E}"/>
                    </a:ext>
                  </a:extLst>
                </p:cNvPr>
                <p:cNvSpPr/>
                <p:nvPr/>
              </p:nvSpPr>
              <p:spPr>
                <a:xfrm>
                  <a:off x="744395" y="1536115"/>
                  <a:ext cx="1098277" cy="1326356"/>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C007601-21D8-AD5E-E98B-FA2025167AE8}"/>
                    </a:ext>
                  </a:extLst>
                </p:cNvPr>
                <p:cNvSpPr txBox="1"/>
                <p:nvPr/>
              </p:nvSpPr>
              <p:spPr>
                <a:xfrm>
                  <a:off x="744395" y="1535232"/>
                  <a:ext cx="1098277" cy="400110"/>
                </a:xfrm>
                <a:prstGeom prst="rect">
                  <a:avLst/>
                </a:prstGeom>
                <a:noFill/>
              </p:spPr>
              <p:txBody>
                <a:bodyPr wrap="square" rtlCol="0">
                  <a:spAutoFit/>
                </a:bodyPr>
                <a:lstStyle/>
                <a:p>
                  <a:pPr algn="ctr"/>
                  <a:r>
                    <a:rPr lang="en-US" sz="1000" dirty="0">
                      <a:latin typeface=" Arial"/>
                    </a:rPr>
                    <a:t>Strategic Support Force</a:t>
                  </a:r>
                </a:p>
              </p:txBody>
            </p:sp>
            <p:sp>
              <p:nvSpPr>
                <p:cNvPr id="16" name="Rectangle 15">
                  <a:extLst>
                    <a:ext uri="{FF2B5EF4-FFF2-40B4-BE49-F238E27FC236}">
                      <a16:creationId xmlns:a16="http://schemas.microsoft.com/office/drawing/2014/main" id="{613171C2-40D0-40BD-C5AF-354018875B6E}"/>
                    </a:ext>
                  </a:extLst>
                </p:cNvPr>
                <p:cNvSpPr/>
                <p:nvPr/>
              </p:nvSpPr>
              <p:spPr>
                <a:xfrm>
                  <a:off x="923818" y="1941056"/>
                  <a:ext cx="716655" cy="784826"/>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 Arial"/>
                    </a:rPr>
                    <a:t>Network Systems Department</a:t>
                  </a:r>
                </a:p>
                <a:p>
                  <a:pPr algn="ctr"/>
                  <a:r>
                    <a:rPr lang="en-US" sz="800" i="1" dirty="0">
                      <a:solidFill>
                        <a:schemeClr val="tx1"/>
                      </a:solidFill>
                      <a:latin typeface=" Arial"/>
                    </a:rPr>
                    <a:t>Cyber, Electronic </a:t>
                  </a:r>
                  <a:r>
                    <a:rPr lang="en-US" sz="800" i="1" dirty="0" err="1">
                      <a:solidFill>
                        <a:schemeClr val="tx1"/>
                      </a:solidFill>
                      <a:latin typeface=" Arial"/>
                    </a:rPr>
                    <a:t>PsyOps</a:t>
                  </a:r>
                  <a:endParaRPr lang="en-US" sz="800" i="1" dirty="0">
                    <a:solidFill>
                      <a:schemeClr val="tx1"/>
                    </a:solidFill>
                    <a:latin typeface=" Arial"/>
                  </a:endParaRPr>
                </a:p>
              </p:txBody>
            </p:sp>
          </p:grpSp>
          <p:grpSp>
            <p:nvGrpSpPr>
              <p:cNvPr id="37" name="Group 36">
                <a:extLst>
                  <a:ext uri="{FF2B5EF4-FFF2-40B4-BE49-F238E27FC236}">
                    <a16:creationId xmlns:a16="http://schemas.microsoft.com/office/drawing/2014/main" id="{06949A0E-646B-A980-A95C-9A4E53139329}"/>
                  </a:ext>
                </a:extLst>
              </p:cNvPr>
              <p:cNvGrpSpPr/>
              <p:nvPr/>
            </p:nvGrpSpPr>
            <p:grpSpPr>
              <a:xfrm>
                <a:off x="3716191" y="1406025"/>
                <a:ext cx="1101590" cy="1327239"/>
                <a:chOff x="3328570" y="1535232"/>
                <a:chExt cx="1101590" cy="1327239"/>
              </a:xfrm>
            </p:grpSpPr>
            <p:sp>
              <p:nvSpPr>
                <p:cNvPr id="14" name="Rectangle 13">
                  <a:extLst>
                    <a:ext uri="{FF2B5EF4-FFF2-40B4-BE49-F238E27FC236}">
                      <a16:creationId xmlns:a16="http://schemas.microsoft.com/office/drawing/2014/main" id="{07338733-0A0B-4719-2A15-72AEC4490260}"/>
                    </a:ext>
                  </a:extLst>
                </p:cNvPr>
                <p:cNvSpPr/>
                <p:nvPr/>
              </p:nvSpPr>
              <p:spPr>
                <a:xfrm>
                  <a:off x="3328570" y="1536115"/>
                  <a:ext cx="1098277" cy="1326356"/>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latin typeface=" Arial"/>
                  </a:endParaRPr>
                </a:p>
              </p:txBody>
            </p:sp>
            <p:sp>
              <p:nvSpPr>
                <p:cNvPr id="17" name="TextBox 16">
                  <a:extLst>
                    <a:ext uri="{FF2B5EF4-FFF2-40B4-BE49-F238E27FC236}">
                      <a16:creationId xmlns:a16="http://schemas.microsoft.com/office/drawing/2014/main" id="{A71A1206-601D-765A-1E86-13B0FCC603DB}"/>
                    </a:ext>
                  </a:extLst>
                </p:cNvPr>
                <p:cNvSpPr txBox="1"/>
                <p:nvPr/>
              </p:nvSpPr>
              <p:spPr>
                <a:xfrm>
                  <a:off x="3331883" y="1535232"/>
                  <a:ext cx="1098277" cy="553998"/>
                </a:xfrm>
                <a:prstGeom prst="rect">
                  <a:avLst/>
                </a:prstGeom>
                <a:noFill/>
              </p:spPr>
              <p:txBody>
                <a:bodyPr wrap="square" rtlCol="0">
                  <a:spAutoFit/>
                </a:bodyPr>
                <a:lstStyle/>
                <a:p>
                  <a:pPr algn="ctr"/>
                  <a:r>
                    <a:rPr lang="en-US" sz="1000" dirty="0">
                      <a:latin typeface=" Arial"/>
                    </a:rPr>
                    <a:t>Theater Command   (Five Regional)</a:t>
                  </a:r>
                </a:p>
              </p:txBody>
            </p:sp>
          </p:grpSp>
          <p:grpSp>
            <p:nvGrpSpPr>
              <p:cNvPr id="59" name="Group 58">
                <a:extLst>
                  <a:ext uri="{FF2B5EF4-FFF2-40B4-BE49-F238E27FC236}">
                    <a16:creationId xmlns:a16="http://schemas.microsoft.com/office/drawing/2014/main" id="{5039D121-0DD2-44ED-A884-89AA45D33E4A}"/>
                  </a:ext>
                </a:extLst>
              </p:cNvPr>
              <p:cNvGrpSpPr/>
              <p:nvPr/>
            </p:nvGrpSpPr>
            <p:grpSpPr>
              <a:xfrm>
                <a:off x="156219" y="3035842"/>
                <a:ext cx="1098277" cy="1854211"/>
                <a:chOff x="156219" y="3165049"/>
                <a:chExt cx="1098277" cy="1854211"/>
              </a:xfrm>
            </p:grpSpPr>
            <p:sp>
              <p:nvSpPr>
                <p:cNvPr id="19" name="Rectangle 18">
                  <a:extLst>
                    <a:ext uri="{FF2B5EF4-FFF2-40B4-BE49-F238E27FC236}">
                      <a16:creationId xmlns:a16="http://schemas.microsoft.com/office/drawing/2014/main" id="{367CEE2E-A9A3-F503-6F0A-CB7ACE84DDF8}"/>
                    </a:ext>
                  </a:extLst>
                </p:cNvPr>
                <p:cNvSpPr/>
                <p:nvPr/>
              </p:nvSpPr>
              <p:spPr>
                <a:xfrm>
                  <a:off x="298060" y="3443081"/>
                  <a:ext cx="814599" cy="40011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1</a:t>
                  </a:r>
                  <a:r>
                    <a:rPr lang="en-US" sz="800" b="1" baseline="30000" dirty="0">
                      <a:solidFill>
                        <a:schemeClr val="tx1"/>
                      </a:solidFill>
                      <a:latin typeface=" Arial"/>
                    </a:rPr>
                    <a:t>st</a:t>
                  </a:r>
                  <a:r>
                    <a:rPr lang="en-US" sz="800" b="1" dirty="0">
                      <a:solidFill>
                        <a:schemeClr val="tx1"/>
                      </a:solidFill>
                      <a:latin typeface=" Arial"/>
                    </a:rPr>
                    <a:t> Bureau</a:t>
                  </a:r>
                  <a:endParaRPr lang="en-US" sz="800" b="1" i="1" dirty="0">
                    <a:solidFill>
                      <a:schemeClr val="tx1"/>
                    </a:solidFill>
                    <a:latin typeface=" Arial"/>
                  </a:endParaRPr>
                </a:p>
              </p:txBody>
            </p:sp>
            <p:sp>
              <p:nvSpPr>
                <p:cNvPr id="20" name="Rectangle 19">
                  <a:extLst>
                    <a:ext uri="{FF2B5EF4-FFF2-40B4-BE49-F238E27FC236}">
                      <a16:creationId xmlns:a16="http://schemas.microsoft.com/office/drawing/2014/main" id="{0A4A36F4-432D-43CD-5AB2-60235E5EAF1A}"/>
                    </a:ext>
                  </a:extLst>
                </p:cNvPr>
                <p:cNvSpPr/>
                <p:nvPr/>
              </p:nvSpPr>
              <p:spPr>
                <a:xfrm>
                  <a:off x="298059" y="4526502"/>
                  <a:ext cx="814599" cy="40011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12</a:t>
                  </a:r>
                  <a:r>
                    <a:rPr lang="en-US" sz="800" b="1" baseline="30000" dirty="0">
                      <a:solidFill>
                        <a:schemeClr val="tx1"/>
                      </a:solidFill>
                      <a:latin typeface=" Arial"/>
                    </a:rPr>
                    <a:t>th</a:t>
                  </a:r>
                  <a:r>
                    <a:rPr lang="en-US" sz="800" b="1" dirty="0">
                      <a:solidFill>
                        <a:schemeClr val="tx1"/>
                      </a:solidFill>
                      <a:latin typeface=" Arial"/>
                    </a:rPr>
                    <a:t>  Bureau</a:t>
                  </a:r>
                  <a:endParaRPr lang="en-US" sz="800" b="1" i="1" dirty="0">
                    <a:solidFill>
                      <a:schemeClr val="tx1"/>
                    </a:solidFill>
                    <a:latin typeface=" Arial"/>
                  </a:endParaRPr>
                </a:p>
              </p:txBody>
            </p:sp>
            <p:sp>
              <p:nvSpPr>
                <p:cNvPr id="21" name="Rectangle 20">
                  <a:extLst>
                    <a:ext uri="{FF2B5EF4-FFF2-40B4-BE49-F238E27FC236}">
                      <a16:creationId xmlns:a16="http://schemas.microsoft.com/office/drawing/2014/main" id="{A6E8D37C-7D8B-1CA2-BB24-38F23A20ACA4}"/>
                    </a:ext>
                  </a:extLst>
                </p:cNvPr>
                <p:cNvSpPr/>
                <p:nvPr/>
              </p:nvSpPr>
              <p:spPr>
                <a:xfrm>
                  <a:off x="298059" y="3935669"/>
                  <a:ext cx="814599" cy="40011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2</a:t>
                  </a:r>
                  <a:r>
                    <a:rPr lang="en-US" sz="800" b="1" baseline="30000" dirty="0">
                      <a:solidFill>
                        <a:schemeClr val="tx1"/>
                      </a:solidFill>
                      <a:latin typeface=" Arial"/>
                    </a:rPr>
                    <a:t>nd</a:t>
                  </a:r>
                  <a:r>
                    <a:rPr lang="en-US" sz="800" b="1" dirty="0">
                      <a:solidFill>
                        <a:schemeClr val="tx1"/>
                      </a:solidFill>
                      <a:latin typeface=" Arial"/>
                    </a:rPr>
                    <a:t> Bureau</a:t>
                  </a:r>
                  <a:endParaRPr lang="en-US" sz="800" b="1" i="1" dirty="0">
                    <a:solidFill>
                      <a:schemeClr val="tx1"/>
                    </a:solidFill>
                    <a:latin typeface=" Arial"/>
                  </a:endParaRPr>
                </a:p>
              </p:txBody>
            </p:sp>
            <p:sp>
              <p:nvSpPr>
                <p:cNvPr id="22" name="Rectangle 21">
                  <a:extLst>
                    <a:ext uri="{FF2B5EF4-FFF2-40B4-BE49-F238E27FC236}">
                      <a16:creationId xmlns:a16="http://schemas.microsoft.com/office/drawing/2014/main" id="{661799ED-FBA0-A513-182B-CA3E5E10C197}"/>
                    </a:ext>
                  </a:extLst>
                </p:cNvPr>
                <p:cNvSpPr/>
                <p:nvPr/>
              </p:nvSpPr>
              <p:spPr>
                <a:xfrm>
                  <a:off x="156219" y="3165049"/>
                  <a:ext cx="1098277" cy="18542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latin typeface=" Arial"/>
                  </a:endParaRPr>
                </a:p>
              </p:txBody>
            </p:sp>
            <p:sp>
              <p:nvSpPr>
                <p:cNvPr id="23" name="TextBox 22">
                  <a:extLst>
                    <a:ext uri="{FF2B5EF4-FFF2-40B4-BE49-F238E27FC236}">
                      <a16:creationId xmlns:a16="http://schemas.microsoft.com/office/drawing/2014/main" id="{DD5337EC-2EE0-AE1C-38FA-8B6BB71FFB00}"/>
                    </a:ext>
                  </a:extLst>
                </p:cNvPr>
                <p:cNvSpPr txBox="1"/>
                <p:nvPr/>
              </p:nvSpPr>
              <p:spPr>
                <a:xfrm>
                  <a:off x="443105" y="4080012"/>
                  <a:ext cx="524503" cy="523220"/>
                </a:xfrm>
                <a:prstGeom prst="rect">
                  <a:avLst/>
                </a:prstGeom>
                <a:noFill/>
              </p:spPr>
              <p:txBody>
                <a:bodyPr wrap="none" rtlCol="0">
                  <a:spAutoFit/>
                </a:bodyPr>
                <a:lstStyle/>
                <a:p>
                  <a:r>
                    <a:rPr lang="en-US" sz="2800" dirty="0"/>
                    <a:t>….</a:t>
                  </a:r>
                </a:p>
              </p:txBody>
            </p:sp>
            <p:sp>
              <p:nvSpPr>
                <p:cNvPr id="24" name="TextBox 23">
                  <a:extLst>
                    <a:ext uri="{FF2B5EF4-FFF2-40B4-BE49-F238E27FC236}">
                      <a16:creationId xmlns:a16="http://schemas.microsoft.com/office/drawing/2014/main" id="{DC9638FA-4CE5-321B-CB52-1205F655A083}"/>
                    </a:ext>
                  </a:extLst>
                </p:cNvPr>
                <p:cNvSpPr txBox="1"/>
                <p:nvPr/>
              </p:nvSpPr>
              <p:spPr>
                <a:xfrm>
                  <a:off x="443105" y="3165049"/>
                  <a:ext cx="554960" cy="261610"/>
                </a:xfrm>
                <a:prstGeom prst="rect">
                  <a:avLst/>
                </a:prstGeom>
                <a:noFill/>
              </p:spPr>
              <p:txBody>
                <a:bodyPr wrap="none" rtlCol="0">
                  <a:spAutoFit/>
                </a:bodyPr>
                <a:lstStyle/>
                <a:p>
                  <a:r>
                    <a:rPr lang="en-US" sz="1050" b="1" dirty="0">
                      <a:latin typeface=" Arial"/>
                    </a:rPr>
                    <a:t>TRBs</a:t>
                  </a:r>
                </a:p>
              </p:txBody>
            </p:sp>
          </p:grpSp>
          <p:sp>
            <p:nvSpPr>
              <p:cNvPr id="25" name="Rectangle 24">
                <a:extLst>
                  <a:ext uri="{FF2B5EF4-FFF2-40B4-BE49-F238E27FC236}">
                    <a16:creationId xmlns:a16="http://schemas.microsoft.com/office/drawing/2014/main" id="{B3A4C2F8-542B-E506-6343-B439F740919B}"/>
                  </a:ext>
                </a:extLst>
              </p:cNvPr>
              <p:cNvSpPr/>
              <p:nvPr/>
            </p:nvSpPr>
            <p:spPr>
              <a:xfrm>
                <a:off x="1390951" y="3051158"/>
                <a:ext cx="814599" cy="492588"/>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err="1">
                    <a:solidFill>
                      <a:schemeClr val="tx1"/>
                    </a:solidFill>
                    <a:latin typeface=" Arial"/>
                  </a:rPr>
                  <a:t>AirDef</a:t>
                </a:r>
                <a:r>
                  <a:rPr lang="en-US" sz="800" b="1" dirty="0">
                    <a:solidFill>
                      <a:schemeClr val="tx1"/>
                    </a:solidFill>
                    <a:latin typeface=" Arial"/>
                  </a:rPr>
                  <a:t> ECM Brigade </a:t>
                </a:r>
                <a:r>
                  <a:rPr lang="en-US" sz="800" i="1" dirty="0" err="1">
                    <a:solidFill>
                      <a:schemeClr val="tx1"/>
                    </a:solidFill>
                    <a:latin typeface=" Arial"/>
                  </a:rPr>
                  <a:t>Beidaihe</a:t>
                </a:r>
                <a:endParaRPr lang="en-US" sz="800" i="1" dirty="0">
                  <a:solidFill>
                    <a:schemeClr val="tx1"/>
                  </a:solidFill>
                  <a:latin typeface=" Arial"/>
                </a:endParaRPr>
              </a:p>
            </p:txBody>
          </p:sp>
          <p:sp>
            <p:nvSpPr>
              <p:cNvPr id="26" name="Rectangle 25">
                <a:extLst>
                  <a:ext uri="{FF2B5EF4-FFF2-40B4-BE49-F238E27FC236}">
                    <a16:creationId xmlns:a16="http://schemas.microsoft.com/office/drawing/2014/main" id="{B6FCA7AB-C31B-6BC3-D6E3-686CB51AD009}"/>
                  </a:ext>
                </a:extLst>
              </p:cNvPr>
              <p:cNvSpPr/>
              <p:nvPr/>
            </p:nvSpPr>
            <p:spPr>
              <a:xfrm>
                <a:off x="1390950" y="3690036"/>
                <a:ext cx="814599" cy="492588"/>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ECM Brigade </a:t>
                </a:r>
                <a:r>
                  <a:rPr lang="en-US" sz="800" i="1" dirty="0" err="1">
                    <a:solidFill>
                      <a:schemeClr val="tx1"/>
                    </a:solidFill>
                    <a:latin typeface=" Arial"/>
                  </a:rPr>
                  <a:t>Langfang</a:t>
                </a:r>
                <a:endParaRPr lang="en-US" sz="800" i="1" dirty="0">
                  <a:solidFill>
                    <a:schemeClr val="tx1"/>
                  </a:solidFill>
                  <a:latin typeface=" Arial"/>
                </a:endParaRPr>
              </a:p>
            </p:txBody>
          </p:sp>
          <p:sp>
            <p:nvSpPr>
              <p:cNvPr id="27" name="Rectangle 26">
                <a:extLst>
                  <a:ext uri="{FF2B5EF4-FFF2-40B4-BE49-F238E27FC236}">
                    <a16:creationId xmlns:a16="http://schemas.microsoft.com/office/drawing/2014/main" id="{15D1AA9D-8634-6AA0-B057-84E22432059F}"/>
                  </a:ext>
                </a:extLst>
              </p:cNvPr>
              <p:cNvSpPr/>
              <p:nvPr/>
            </p:nvSpPr>
            <p:spPr>
              <a:xfrm>
                <a:off x="1390949" y="4328915"/>
                <a:ext cx="814599" cy="492588"/>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ECM SAT Station </a:t>
                </a:r>
                <a:r>
                  <a:rPr lang="en-US" sz="800" i="1" dirty="0">
                    <a:solidFill>
                      <a:schemeClr val="tx1"/>
                    </a:solidFill>
                    <a:latin typeface=" Arial"/>
                  </a:rPr>
                  <a:t>Beijing</a:t>
                </a:r>
              </a:p>
            </p:txBody>
          </p:sp>
          <p:sp>
            <p:nvSpPr>
              <p:cNvPr id="28" name="Rectangle 27">
                <a:extLst>
                  <a:ext uri="{FF2B5EF4-FFF2-40B4-BE49-F238E27FC236}">
                    <a16:creationId xmlns:a16="http://schemas.microsoft.com/office/drawing/2014/main" id="{36A4283F-61F5-467C-BFA1-A397DFAA2E05}"/>
                  </a:ext>
                </a:extLst>
              </p:cNvPr>
              <p:cNvSpPr/>
              <p:nvPr/>
            </p:nvSpPr>
            <p:spPr>
              <a:xfrm>
                <a:off x="2389583" y="3051158"/>
                <a:ext cx="536308" cy="347417"/>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54</a:t>
                </a:r>
                <a:r>
                  <a:rPr lang="en-US" sz="800" b="1" baseline="30000" dirty="0">
                    <a:solidFill>
                      <a:schemeClr val="tx1"/>
                    </a:solidFill>
                    <a:latin typeface=" Arial"/>
                  </a:rPr>
                  <a:t>th</a:t>
                </a:r>
                <a:r>
                  <a:rPr lang="en-US" sz="800" b="1" dirty="0">
                    <a:solidFill>
                      <a:schemeClr val="tx1"/>
                    </a:solidFill>
                    <a:latin typeface=" Arial"/>
                  </a:rPr>
                  <a:t> RI</a:t>
                </a:r>
                <a:endParaRPr lang="en-US" sz="800" i="1" dirty="0">
                  <a:solidFill>
                    <a:schemeClr val="tx1"/>
                  </a:solidFill>
                  <a:latin typeface=" Arial"/>
                </a:endParaRPr>
              </a:p>
            </p:txBody>
          </p:sp>
          <p:sp>
            <p:nvSpPr>
              <p:cNvPr id="29" name="Rectangle 28">
                <a:extLst>
                  <a:ext uri="{FF2B5EF4-FFF2-40B4-BE49-F238E27FC236}">
                    <a16:creationId xmlns:a16="http://schemas.microsoft.com/office/drawing/2014/main" id="{FBE7DD4D-E319-35D0-7495-1AEAAF9B830C}"/>
                  </a:ext>
                </a:extLst>
              </p:cNvPr>
              <p:cNvSpPr/>
              <p:nvPr/>
            </p:nvSpPr>
            <p:spPr>
              <a:xfrm>
                <a:off x="2392899" y="3488776"/>
                <a:ext cx="536308" cy="347417"/>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56</a:t>
                </a:r>
                <a:r>
                  <a:rPr lang="en-US" sz="800" b="1" baseline="30000" dirty="0">
                    <a:solidFill>
                      <a:schemeClr val="tx1"/>
                    </a:solidFill>
                    <a:latin typeface=" Arial"/>
                  </a:rPr>
                  <a:t>th</a:t>
                </a:r>
                <a:r>
                  <a:rPr lang="en-US" sz="800" b="1" dirty="0">
                    <a:solidFill>
                      <a:schemeClr val="tx1"/>
                    </a:solidFill>
                    <a:latin typeface=" Arial"/>
                  </a:rPr>
                  <a:t> RI</a:t>
                </a:r>
                <a:endParaRPr lang="en-US" sz="800" i="1" dirty="0">
                  <a:solidFill>
                    <a:schemeClr val="tx1"/>
                  </a:solidFill>
                  <a:latin typeface=" Arial"/>
                </a:endParaRPr>
              </a:p>
            </p:txBody>
          </p:sp>
          <p:sp>
            <p:nvSpPr>
              <p:cNvPr id="30" name="Rectangle 29">
                <a:extLst>
                  <a:ext uri="{FF2B5EF4-FFF2-40B4-BE49-F238E27FC236}">
                    <a16:creationId xmlns:a16="http://schemas.microsoft.com/office/drawing/2014/main" id="{031C7920-B505-31EF-CE68-60041BE77A9D}"/>
                  </a:ext>
                </a:extLst>
              </p:cNvPr>
              <p:cNvSpPr/>
              <p:nvPr/>
            </p:nvSpPr>
            <p:spPr>
              <a:xfrm>
                <a:off x="2389583" y="3935619"/>
                <a:ext cx="536308" cy="347417"/>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56</a:t>
                </a:r>
                <a:r>
                  <a:rPr lang="en-US" sz="800" b="1" baseline="30000" dirty="0">
                    <a:solidFill>
                      <a:schemeClr val="tx1"/>
                    </a:solidFill>
                    <a:latin typeface=" Arial"/>
                  </a:rPr>
                  <a:t>th</a:t>
                </a:r>
                <a:r>
                  <a:rPr lang="en-US" sz="800" b="1" dirty="0">
                    <a:solidFill>
                      <a:schemeClr val="tx1"/>
                    </a:solidFill>
                    <a:latin typeface=" Arial"/>
                  </a:rPr>
                  <a:t> RI</a:t>
                </a:r>
                <a:endParaRPr lang="en-US" sz="800" i="1" dirty="0">
                  <a:solidFill>
                    <a:schemeClr val="tx1"/>
                  </a:solidFill>
                  <a:latin typeface=" Arial"/>
                </a:endParaRPr>
              </a:p>
            </p:txBody>
          </p:sp>
          <p:sp>
            <p:nvSpPr>
              <p:cNvPr id="31" name="Rectangle 30">
                <a:extLst>
                  <a:ext uri="{FF2B5EF4-FFF2-40B4-BE49-F238E27FC236}">
                    <a16:creationId xmlns:a16="http://schemas.microsoft.com/office/drawing/2014/main" id="{7FBC5440-01C8-2DC7-C991-70CCAE6338D4}"/>
                  </a:ext>
                </a:extLst>
              </p:cNvPr>
              <p:cNvSpPr/>
              <p:nvPr/>
            </p:nvSpPr>
            <p:spPr>
              <a:xfrm>
                <a:off x="2389583" y="4384228"/>
                <a:ext cx="536308" cy="347417"/>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58</a:t>
                </a:r>
                <a:r>
                  <a:rPr lang="en-US" sz="800" b="1" baseline="30000" dirty="0">
                    <a:solidFill>
                      <a:schemeClr val="tx1"/>
                    </a:solidFill>
                    <a:latin typeface=" Arial"/>
                  </a:rPr>
                  <a:t>th</a:t>
                </a:r>
                <a:r>
                  <a:rPr lang="en-US" sz="800" b="1" dirty="0">
                    <a:solidFill>
                      <a:schemeClr val="tx1"/>
                    </a:solidFill>
                    <a:latin typeface=" Arial"/>
                  </a:rPr>
                  <a:t> RI</a:t>
                </a:r>
                <a:endParaRPr lang="en-US" sz="800" i="1" dirty="0">
                  <a:solidFill>
                    <a:schemeClr val="tx1"/>
                  </a:solidFill>
                  <a:latin typeface=" Arial"/>
                </a:endParaRPr>
              </a:p>
            </p:txBody>
          </p:sp>
          <p:grpSp>
            <p:nvGrpSpPr>
              <p:cNvPr id="48" name="Group 47">
                <a:extLst>
                  <a:ext uri="{FF2B5EF4-FFF2-40B4-BE49-F238E27FC236}">
                    <a16:creationId xmlns:a16="http://schemas.microsoft.com/office/drawing/2014/main" id="{E6583090-C52E-277D-9BA1-8A58098CADD2}"/>
                  </a:ext>
                </a:extLst>
              </p:cNvPr>
              <p:cNvGrpSpPr/>
              <p:nvPr/>
            </p:nvGrpSpPr>
            <p:grpSpPr>
              <a:xfrm>
                <a:off x="6090211" y="1421435"/>
                <a:ext cx="1101590" cy="772888"/>
                <a:chOff x="6869161" y="1952994"/>
                <a:chExt cx="1101590" cy="772888"/>
              </a:xfrm>
            </p:grpSpPr>
            <p:grpSp>
              <p:nvGrpSpPr>
                <p:cNvPr id="44" name="Group 43">
                  <a:extLst>
                    <a:ext uri="{FF2B5EF4-FFF2-40B4-BE49-F238E27FC236}">
                      <a16:creationId xmlns:a16="http://schemas.microsoft.com/office/drawing/2014/main" id="{3587539C-4989-4DFC-B435-66D70A21D79A}"/>
                    </a:ext>
                  </a:extLst>
                </p:cNvPr>
                <p:cNvGrpSpPr/>
                <p:nvPr/>
              </p:nvGrpSpPr>
              <p:grpSpPr>
                <a:xfrm>
                  <a:off x="6869161" y="1952994"/>
                  <a:ext cx="1101590" cy="772888"/>
                  <a:chOff x="3328570" y="1535232"/>
                  <a:chExt cx="1101590" cy="772888"/>
                </a:xfrm>
              </p:grpSpPr>
              <p:sp>
                <p:nvSpPr>
                  <p:cNvPr id="45" name="Rectangle 44">
                    <a:extLst>
                      <a:ext uri="{FF2B5EF4-FFF2-40B4-BE49-F238E27FC236}">
                        <a16:creationId xmlns:a16="http://schemas.microsoft.com/office/drawing/2014/main" id="{E319E769-45BA-B2EE-B6E4-BB091B2A7E39}"/>
                      </a:ext>
                    </a:extLst>
                  </p:cNvPr>
                  <p:cNvSpPr/>
                  <p:nvPr/>
                </p:nvSpPr>
                <p:spPr>
                  <a:xfrm>
                    <a:off x="3328570" y="1536115"/>
                    <a:ext cx="1098277" cy="77200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latin typeface=" Arial"/>
                    </a:endParaRPr>
                  </a:p>
                </p:txBody>
              </p:sp>
              <p:sp>
                <p:nvSpPr>
                  <p:cNvPr id="46" name="TextBox 45">
                    <a:extLst>
                      <a:ext uri="{FF2B5EF4-FFF2-40B4-BE49-F238E27FC236}">
                        <a16:creationId xmlns:a16="http://schemas.microsoft.com/office/drawing/2014/main" id="{5E2EB62B-7BAE-6EBC-B09D-1B3318AE7BAB}"/>
                      </a:ext>
                    </a:extLst>
                  </p:cNvPr>
                  <p:cNvSpPr txBox="1"/>
                  <p:nvPr/>
                </p:nvSpPr>
                <p:spPr>
                  <a:xfrm>
                    <a:off x="3331883" y="1535232"/>
                    <a:ext cx="1098277" cy="246221"/>
                  </a:xfrm>
                  <a:prstGeom prst="rect">
                    <a:avLst/>
                  </a:prstGeom>
                  <a:noFill/>
                </p:spPr>
                <p:txBody>
                  <a:bodyPr wrap="square" rtlCol="0">
                    <a:spAutoFit/>
                  </a:bodyPr>
                  <a:lstStyle/>
                  <a:p>
                    <a:pPr algn="ctr"/>
                    <a:r>
                      <a:rPr lang="en-US" sz="1000" dirty="0">
                        <a:latin typeface=" Arial"/>
                      </a:rPr>
                      <a:t>Navy HQ</a:t>
                    </a:r>
                  </a:p>
                </p:txBody>
              </p:sp>
            </p:grpSp>
            <p:sp>
              <p:nvSpPr>
                <p:cNvPr id="47" name="Rectangle 46">
                  <a:extLst>
                    <a:ext uri="{FF2B5EF4-FFF2-40B4-BE49-F238E27FC236}">
                      <a16:creationId xmlns:a16="http://schemas.microsoft.com/office/drawing/2014/main" id="{3962FCB1-3EFA-17C0-C371-7BA9DC133F53}"/>
                    </a:ext>
                  </a:extLst>
                </p:cNvPr>
                <p:cNvSpPr/>
                <p:nvPr/>
              </p:nvSpPr>
              <p:spPr>
                <a:xfrm>
                  <a:off x="7059971" y="2172248"/>
                  <a:ext cx="716655" cy="455264"/>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 Arial"/>
                    </a:rPr>
                    <a:t>Network- Electronic Bureau</a:t>
                  </a:r>
                  <a:endParaRPr lang="en-US" sz="800" i="1" dirty="0">
                    <a:solidFill>
                      <a:schemeClr val="tx1"/>
                    </a:solidFill>
                    <a:latin typeface=" Arial"/>
                  </a:endParaRPr>
                </a:p>
              </p:txBody>
            </p:sp>
          </p:grpSp>
          <p:grpSp>
            <p:nvGrpSpPr>
              <p:cNvPr id="49" name="Group 48">
                <a:extLst>
                  <a:ext uri="{FF2B5EF4-FFF2-40B4-BE49-F238E27FC236}">
                    <a16:creationId xmlns:a16="http://schemas.microsoft.com/office/drawing/2014/main" id="{E4D386F6-5475-4C20-4743-4274D105752B}"/>
                  </a:ext>
                </a:extLst>
              </p:cNvPr>
              <p:cNvGrpSpPr/>
              <p:nvPr/>
            </p:nvGrpSpPr>
            <p:grpSpPr>
              <a:xfrm>
                <a:off x="4910750" y="1419691"/>
                <a:ext cx="1101590" cy="772888"/>
                <a:chOff x="6869161" y="1952994"/>
                <a:chExt cx="1101590" cy="772888"/>
              </a:xfrm>
            </p:grpSpPr>
            <p:grpSp>
              <p:nvGrpSpPr>
                <p:cNvPr id="50" name="Group 49">
                  <a:extLst>
                    <a:ext uri="{FF2B5EF4-FFF2-40B4-BE49-F238E27FC236}">
                      <a16:creationId xmlns:a16="http://schemas.microsoft.com/office/drawing/2014/main" id="{F4F3E020-3707-9B42-BE81-F8312B12C507}"/>
                    </a:ext>
                  </a:extLst>
                </p:cNvPr>
                <p:cNvGrpSpPr/>
                <p:nvPr/>
              </p:nvGrpSpPr>
              <p:grpSpPr>
                <a:xfrm>
                  <a:off x="6869161" y="1952994"/>
                  <a:ext cx="1101590" cy="772888"/>
                  <a:chOff x="3328570" y="1535232"/>
                  <a:chExt cx="1101590" cy="772888"/>
                </a:xfrm>
              </p:grpSpPr>
              <p:sp>
                <p:nvSpPr>
                  <p:cNvPr id="52" name="Rectangle 51">
                    <a:extLst>
                      <a:ext uri="{FF2B5EF4-FFF2-40B4-BE49-F238E27FC236}">
                        <a16:creationId xmlns:a16="http://schemas.microsoft.com/office/drawing/2014/main" id="{1DC77CC7-5702-70C9-EF1F-DBB17BF61C74}"/>
                      </a:ext>
                    </a:extLst>
                  </p:cNvPr>
                  <p:cNvSpPr/>
                  <p:nvPr/>
                </p:nvSpPr>
                <p:spPr>
                  <a:xfrm>
                    <a:off x="3328570" y="1536115"/>
                    <a:ext cx="1098277" cy="77200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latin typeface=" Arial"/>
                    </a:endParaRPr>
                  </a:p>
                </p:txBody>
              </p:sp>
              <p:sp>
                <p:nvSpPr>
                  <p:cNvPr id="53" name="TextBox 52">
                    <a:extLst>
                      <a:ext uri="{FF2B5EF4-FFF2-40B4-BE49-F238E27FC236}">
                        <a16:creationId xmlns:a16="http://schemas.microsoft.com/office/drawing/2014/main" id="{6F42BAEE-AC46-6284-7EEF-EA44D54012E0}"/>
                      </a:ext>
                    </a:extLst>
                  </p:cNvPr>
                  <p:cNvSpPr txBox="1"/>
                  <p:nvPr/>
                </p:nvSpPr>
                <p:spPr>
                  <a:xfrm>
                    <a:off x="3331883" y="1535232"/>
                    <a:ext cx="1098277" cy="246221"/>
                  </a:xfrm>
                  <a:prstGeom prst="rect">
                    <a:avLst/>
                  </a:prstGeom>
                  <a:noFill/>
                </p:spPr>
                <p:txBody>
                  <a:bodyPr wrap="square" rtlCol="0">
                    <a:spAutoFit/>
                  </a:bodyPr>
                  <a:lstStyle/>
                  <a:p>
                    <a:pPr algn="ctr"/>
                    <a:r>
                      <a:rPr lang="en-US" sz="1000" dirty="0">
                        <a:latin typeface=" Arial"/>
                      </a:rPr>
                      <a:t>Army HQ</a:t>
                    </a:r>
                  </a:p>
                </p:txBody>
              </p:sp>
            </p:grpSp>
            <p:sp>
              <p:nvSpPr>
                <p:cNvPr id="51" name="Rectangle 50">
                  <a:extLst>
                    <a:ext uri="{FF2B5EF4-FFF2-40B4-BE49-F238E27FC236}">
                      <a16:creationId xmlns:a16="http://schemas.microsoft.com/office/drawing/2014/main" id="{A4A2F2ED-5925-7A67-B8BA-D12F6A9B0487}"/>
                    </a:ext>
                  </a:extLst>
                </p:cNvPr>
                <p:cNvSpPr/>
                <p:nvPr/>
              </p:nvSpPr>
              <p:spPr>
                <a:xfrm>
                  <a:off x="7059971" y="2172248"/>
                  <a:ext cx="716655" cy="455264"/>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 Arial"/>
                    </a:rPr>
                    <a:t>Network- Electronic Bureau</a:t>
                  </a:r>
                  <a:endParaRPr lang="en-US" sz="800" i="1" dirty="0">
                    <a:solidFill>
                      <a:schemeClr val="tx1"/>
                    </a:solidFill>
                    <a:latin typeface=" Arial"/>
                  </a:endParaRPr>
                </a:p>
              </p:txBody>
            </p:sp>
          </p:grpSp>
          <p:grpSp>
            <p:nvGrpSpPr>
              <p:cNvPr id="54" name="Group 53">
                <a:extLst>
                  <a:ext uri="{FF2B5EF4-FFF2-40B4-BE49-F238E27FC236}">
                    <a16:creationId xmlns:a16="http://schemas.microsoft.com/office/drawing/2014/main" id="{0C7CA271-6532-9001-1E57-DA241B7C0570}"/>
                  </a:ext>
                </a:extLst>
              </p:cNvPr>
              <p:cNvGrpSpPr/>
              <p:nvPr/>
            </p:nvGrpSpPr>
            <p:grpSpPr>
              <a:xfrm>
                <a:off x="7272860" y="1431374"/>
                <a:ext cx="1101590" cy="772888"/>
                <a:chOff x="6869161" y="1952994"/>
                <a:chExt cx="1101590" cy="772888"/>
              </a:xfrm>
            </p:grpSpPr>
            <p:grpSp>
              <p:nvGrpSpPr>
                <p:cNvPr id="55" name="Group 54">
                  <a:extLst>
                    <a:ext uri="{FF2B5EF4-FFF2-40B4-BE49-F238E27FC236}">
                      <a16:creationId xmlns:a16="http://schemas.microsoft.com/office/drawing/2014/main" id="{AE22FB6A-67CD-9855-65A5-8016CC39CFA2}"/>
                    </a:ext>
                  </a:extLst>
                </p:cNvPr>
                <p:cNvGrpSpPr/>
                <p:nvPr/>
              </p:nvGrpSpPr>
              <p:grpSpPr>
                <a:xfrm>
                  <a:off x="6869161" y="1952994"/>
                  <a:ext cx="1101590" cy="772888"/>
                  <a:chOff x="3328570" y="1535232"/>
                  <a:chExt cx="1101590" cy="772888"/>
                </a:xfrm>
              </p:grpSpPr>
              <p:sp>
                <p:nvSpPr>
                  <p:cNvPr id="57" name="Rectangle 56">
                    <a:extLst>
                      <a:ext uri="{FF2B5EF4-FFF2-40B4-BE49-F238E27FC236}">
                        <a16:creationId xmlns:a16="http://schemas.microsoft.com/office/drawing/2014/main" id="{D350AC74-5916-C87B-96C4-FE0243AE2079}"/>
                      </a:ext>
                    </a:extLst>
                  </p:cNvPr>
                  <p:cNvSpPr/>
                  <p:nvPr/>
                </p:nvSpPr>
                <p:spPr>
                  <a:xfrm>
                    <a:off x="3328570" y="1536115"/>
                    <a:ext cx="1098277" cy="77200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latin typeface=" Arial"/>
                    </a:endParaRPr>
                  </a:p>
                </p:txBody>
              </p:sp>
              <p:sp>
                <p:nvSpPr>
                  <p:cNvPr id="58" name="TextBox 57">
                    <a:extLst>
                      <a:ext uri="{FF2B5EF4-FFF2-40B4-BE49-F238E27FC236}">
                        <a16:creationId xmlns:a16="http://schemas.microsoft.com/office/drawing/2014/main" id="{52C2239E-FFEA-A167-90CB-4F6A1FCAC3AC}"/>
                      </a:ext>
                    </a:extLst>
                  </p:cNvPr>
                  <p:cNvSpPr txBox="1"/>
                  <p:nvPr/>
                </p:nvSpPr>
                <p:spPr>
                  <a:xfrm>
                    <a:off x="3331883" y="1535232"/>
                    <a:ext cx="1098277" cy="246221"/>
                  </a:xfrm>
                  <a:prstGeom prst="rect">
                    <a:avLst/>
                  </a:prstGeom>
                  <a:noFill/>
                </p:spPr>
                <p:txBody>
                  <a:bodyPr wrap="square" rtlCol="0">
                    <a:spAutoFit/>
                  </a:bodyPr>
                  <a:lstStyle/>
                  <a:p>
                    <a:pPr algn="ctr"/>
                    <a:r>
                      <a:rPr lang="en-US" sz="1000" dirty="0">
                        <a:latin typeface=" Arial"/>
                      </a:rPr>
                      <a:t>Air Force HQ</a:t>
                    </a:r>
                  </a:p>
                </p:txBody>
              </p:sp>
            </p:grpSp>
            <p:sp>
              <p:nvSpPr>
                <p:cNvPr id="56" name="Rectangle 55">
                  <a:extLst>
                    <a:ext uri="{FF2B5EF4-FFF2-40B4-BE49-F238E27FC236}">
                      <a16:creationId xmlns:a16="http://schemas.microsoft.com/office/drawing/2014/main" id="{55ED2685-A1AE-FB28-D85E-ED8F8B27A405}"/>
                    </a:ext>
                  </a:extLst>
                </p:cNvPr>
                <p:cNvSpPr/>
                <p:nvPr/>
              </p:nvSpPr>
              <p:spPr>
                <a:xfrm>
                  <a:off x="7059971" y="2172248"/>
                  <a:ext cx="716655" cy="455264"/>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 Arial"/>
                    </a:rPr>
                    <a:t>Network- Electronic Bureau</a:t>
                  </a:r>
                  <a:endParaRPr lang="en-US" sz="800" i="1" dirty="0">
                    <a:solidFill>
                      <a:schemeClr val="tx1"/>
                    </a:solidFill>
                    <a:latin typeface=" Arial"/>
                  </a:endParaRPr>
                </a:p>
              </p:txBody>
            </p:sp>
          </p:grpSp>
          <p:grpSp>
            <p:nvGrpSpPr>
              <p:cNvPr id="60" name="Group 59">
                <a:extLst>
                  <a:ext uri="{FF2B5EF4-FFF2-40B4-BE49-F238E27FC236}">
                    <a16:creationId xmlns:a16="http://schemas.microsoft.com/office/drawing/2014/main" id="{3574C776-5C73-44A1-00EE-CECE90BCBAB9}"/>
                  </a:ext>
                </a:extLst>
              </p:cNvPr>
              <p:cNvGrpSpPr/>
              <p:nvPr/>
            </p:nvGrpSpPr>
            <p:grpSpPr>
              <a:xfrm>
                <a:off x="3154257" y="3008513"/>
                <a:ext cx="1098277" cy="1854211"/>
                <a:chOff x="156219" y="3165049"/>
                <a:chExt cx="1098277" cy="1854211"/>
              </a:xfrm>
            </p:grpSpPr>
            <p:sp>
              <p:nvSpPr>
                <p:cNvPr id="61" name="Rectangle 60">
                  <a:extLst>
                    <a:ext uri="{FF2B5EF4-FFF2-40B4-BE49-F238E27FC236}">
                      <a16:creationId xmlns:a16="http://schemas.microsoft.com/office/drawing/2014/main" id="{CCFCB74D-7EC0-3760-0059-810FAA7EABD9}"/>
                    </a:ext>
                  </a:extLst>
                </p:cNvPr>
                <p:cNvSpPr/>
                <p:nvPr/>
              </p:nvSpPr>
              <p:spPr>
                <a:xfrm>
                  <a:off x="298060" y="3443081"/>
                  <a:ext cx="814599" cy="40011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Army TRBs</a:t>
                  </a:r>
                  <a:endParaRPr lang="en-US" sz="800" b="1" i="1" dirty="0">
                    <a:solidFill>
                      <a:schemeClr val="tx1"/>
                    </a:solidFill>
                    <a:latin typeface=" Arial"/>
                  </a:endParaRPr>
                </a:p>
              </p:txBody>
            </p:sp>
            <p:sp>
              <p:nvSpPr>
                <p:cNvPr id="62" name="Rectangle 61">
                  <a:extLst>
                    <a:ext uri="{FF2B5EF4-FFF2-40B4-BE49-F238E27FC236}">
                      <a16:creationId xmlns:a16="http://schemas.microsoft.com/office/drawing/2014/main" id="{BE6E5FCE-D57E-E5AC-5FAE-1F0ABE296433}"/>
                    </a:ext>
                  </a:extLst>
                </p:cNvPr>
                <p:cNvSpPr/>
                <p:nvPr/>
              </p:nvSpPr>
              <p:spPr>
                <a:xfrm>
                  <a:off x="298059" y="4526502"/>
                  <a:ext cx="814599" cy="40011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Air Force TRBs</a:t>
                  </a:r>
                  <a:endParaRPr lang="en-US" sz="800" b="1" i="1" dirty="0">
                    <a:solidFill>
                      <a:schemeClr val="tx1"/>
                    </a:solidFill>
                    <a:latin typeface=" Arial"/>
                  </a:endParaRPr>
                </a:p>
              </p:txBody>
            </p:sp>
            <p:sp>
              <p:nvSpPr>
                <p:cNvPr id="63" name="Rectangle 62">
                  <a:extLst>
                    <a:ext uri="{FF2B5EF4-FFF2-40B4-BE49-F238E27FC236}">
                      <a16:creationId xmlns:a16="http://schemas.microsoft.com/office/drawing/2014/main" id="{9E8CE149-BD4A-C9E0-A7E5-47939B77BA1B}"/>
                    </a:ext>
                  </a:extLst>
                </p:cNvPr>
                <p:cNvSpPr/>
                <p:nvPr/>
              </p:nvSpPr>
              <p:spPr>
                <a:xfrm>
                  <a:off x="298059" y="3984792"/>
                  <a:ext cx="814599" cy="40011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Navy TRBs</a:t>
                  </a:r>
                  <a:endParaRPr lang="en-US" sz="800" b="1" i="1" dirty="0">
                    <a:solidFill>
                      <a:schemeClr val="tx1"/>
                    </a:solidFill>
                    <a:latin typeface=" Arial"/>
                  </a:endParaRPr>
                </a:p>
              </p:txBody>
            </p:sp>
            <p:sp>
              <p:nvSpPr>
                <p:cNvPr id="448" name="Rectangle 447">
                  <a:extLst>
                    <a:ext uri="{FF2B5EF4-FFF2-40B4-BE49-F238E27FC236}">
                      <a16:creationId xmlns:a16="http://schemas.microsoft.com/office/drawing/2014/main" id="{16D3474F-EEFF-BED7-529A-04C6966661F3}"/>
                    </a:ext>
                  </a:extLst>
                </p:cNvPr>
                <p:cNvSpPr/>
                <p:nvPr/>
              </p:nvSpPr>
              <p:spPr>
                <a:xfrm>
                  <a:off x="156219" y="3165049"/>
                  <a:ext cx="1098277" cy="18542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latin typeface=" Arial"/>
                  </a:endParaRPr>
                </a:p>
              </p:txBody>
            </p:sp>
            <p:sp>
              <p:nvSpPr>
                <p:cNvPr id="450" name="TextBox 449">
                  <a:extLst>
                    <a:ext uri="{FF2B5EF4-FFF2-40B4-BE49-F238E27FC236}">
                      <a16:creationId xmlns:a16="http://schemas.microsoft.com/office/drawing/2014/main" id="{A2DC4548-C7D9-BEFC-882F-A9C6D8CCF9C3}"/>
                    </a:ext>
                  </a:extLst>
                </p:cNvPr>
                <p:cNvSpPr txBox="1"/>
                <p:nvPr/>
              </p:nvSpPr>
              <p:spPr>
                <a:xfrm>
                  <a:off x="443105" y="3165049"/>
                  <a:ext cx="554960" cy="261610"/>
                </a:xfrm>
                <a:prstGeom prst="rect">
                  <a:avLst/>
                </a:prstGeom>
                <a:noFill/>
              </p:spPr>
              <p:txBody>
                <a:bodyPr wrap="none" rtlCol="0">
                  <a:spAutoFit/>
                </a:bodyPr>
                <a:lstStyle/>
                <a:p>
                  <a:r>
                    <a:rPr lang="en-US" sz="1050" b="1" dirty="0">
                      <a:latin typeface=" Arial"/>
                    </a:rPr>
                    <a:t>TRBs</a:t>
                  </a:r>
                </a:p>
              </p:txBody>
            </p:sp>
          </p:grpSp>
          <p:sp>
            <p:nvSpPr>
              <p:cNvPr id="458" name="Rectangle 457">
                <a:extLst>
                  <a:ext uri="{FF2B5EF4-FFF2-40B4-BE49-F238E27FC236}">
                    <a16:creationId xmlns:a16="http://schemas.microsoft.com/office/drawing/2014/main" id="{971A9003-748A-8753-C290-FEE3D4707F64}"/>
                  </a:ext>
                </a:extLst>
              </p:cNvPr>
              <p:cNvSpPr/>
              <p:nvPr/>
            </p:nvSpPr>
            <p:spPr>
              <a:xfrm>
                <a:off x="3792926" y="1983257"/>
                <a:ext cx="935076" cy="62696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 Arial"/>
                  </a:rPr>
                  <a:t>Joint     Network-ECM Group</a:t>
                </a:r>
                <a:endParaRPr lang="en-US" sz="800" i="1" dirty="0">
                  <a:solidFill>
                    <a:schemeClr val="tx1"/>
                  </a:solidFill>
                  <a:latin typeface=" Arial"/>
                </a:endParaRPr>
              </a:p>
            </p:txBody>
          </p:sp>
          <p:sp>
            <p:nvSpPr>
              <p:cNvPr id="459" name="Rectangle 458">
                <a:extLst>
                  <a:ext uri="{FF2B5EF4-FFF2-40B4-BE49-F238E27FC236}">
                    <a16:creationId xmlns:a16="http://schemas.microsoft.com/office/drawing/2014/main" id="{66CB2727-8DD0-23A9-F485-9F303AA458C9}"/>
                  </a:ext>
                </a:extLst>
              </p:cNvPr>
              <p:cNvSpPr/>
              <p:nvPr/>
            </p:nvSpPr>
            <p:spPr>
              <a:xfrm>
                <a:off x="4475108" y="2998465"/>
                <a:ext cx="814599" cy="40011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Army ECM Units</a:t>
                </a:r>
                <a:endParaRPr lang="en-US" sz="800" b="1" i="1" dirty="0">
                  <a:solidFill>
                    <a:schemeClr val="tx1"/>
                  </a:solidFill>
                  <a:latin typeface=" Arial"/>
                </a:endParaRPr>
              </a:p>
            </p:txBody>
          </p:sp>
          <p:sp>
            <p:nvSpPr>
              <p:cNvPr id="460" name="Rectangle 459">
                <a:extLst>
                  <a:ext uri="{FF2B5EF4-FFF2-40B4-BE49-F238E27FC236}">
                    <a16:creationId xmlns:a16="http://schemas.microsoft.com/office/drawing/2014/main" id="{A98A967F-C98D-4850-E431-56AE8A47D713}"/>
                  </a:ext>
                </a:extLst>
              </p:cNvPr>
              <p:cNvSpPr/>
              <p:nvPr/>
            </p:nvSpPr>
            <p:spPr>
              <a:xfrm>
                <a:off x="4475108" y="3486600"/>
                <a:ext cx="814599" cy="40011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Navy ECM Units</a:t>
                </a:r>
                <a:endParaRPr lang="en-US" sz="800" b="1" i="1" dirty="0">
                  <a:solidFill>
                    <a:schemeClr val="tx1"/>
                  </a:solidFill>
                  <a:latin typeface=" Arial"/>
                </a:endParaRPr>
              </a:p>
            </p:txBody>
          </p:sp>
          <p:sp>
            <p:nvSpPr>
              <p:cNvPr id="461" name="Rectangle 460">
                <a:extLst>
                  <a:ext uri="{FF2B5EF4-FFF2-40B4-BE49-F238E27FC236}">
                    <a16:creationId xmlns:a16="http://schemas.microsoft.com/office/drawing/2014/main" id="{9BF39311-5E70-121D-296D-CB20730484C1}"/>
                  </a:ext>
                </a:extLst>
              </p:cNvPr>
              <p:cNvSpPr/>
              <p:nvPr/>
            </p:nvSpPr>
            <p:spPr>
              <a:xfrm>
                <a:off x="4475108" y="3982569"/>
                <a:ext cx="814599" cy="40011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latin typeface=" Arial"/>
                  </a:rPr>
                  <a:t>Air Force ECM Units</a:t>
                </a:r>
                <a:endParaRPr lang="en-US" sz="800" b="1" i="1" dirty="0">
                  <a:solidFill>
                    <a:schemeClr val="tx1"/>
                  </a:solidFill>
                  <a:latin typeface=" Arial"/>
                </a:endParaRPr>
              </a:p>
            </p:txBody>
          </p:sp>
        </p:grpSp>
        <p:cxnSp>
          <p:nvCxnSpPr>
            <p:cNvPr id="468" name="Straight Connector 467">
              <a:extLst>
                <a:ext uri="{FF2B5EF4-FFF2-40B4-BE49-F238E27FC236}">
                  <a16:creationId xmlns:a16="http://schemas.microsoft.com/office/drawing/2014/main" id="{940E148E-045D-DA35-4D20-60CF53442733}"/>
                </a:ext>
              </a:extLst>
            </p:cNvPr>
            <p:cNvCxnSpPr>
              <a:stCxn id="9" idx="2"/>
              <a:endCxn id="25" idx="0"/>
            </p:cNvCxnSpPr>
            <p:nvPr/>
          </p:nvCxnSpPr>
          <p:spPr>
            <a:xfrm flipH="1">
              <a:off x="1802912" y="4101957"/>
              <a:ext cx="2172" cy="3178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9" name="Straight Connector 468">
              <a:extLst>
                <a:ext uri="{FF2B5EF4-FFF2-40B4-BE49-F238E27FC236}">
                  <a16:creationId xmlns:a16="http://schemas.microsoft.com/office/drawing/2014/main" id="{CE2D6D76-CAEE-4D5C-C361-3B86341694C1}"/>
                </a:ext>
              </a:extLst>
            </p:cNvPr>
            <p:cNvCxnSpPr>
              <a:cxnSpLocks/>
            </p:cNvCxnSpPr>
            <p:nvPr/>
          </p:nvCxnSpPr>
          <p:spPr>
            <a:xfrm>
              <a:off x="720585" y="4263297"/>
              <a:ext cx="1937152" cy="446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7" name="Straight Connector 476">
              <a:extLst>
                <a:ext uri="{FF2B5EF4-FFF2-40B4-BE49-F238E27FC236}">
                  <a16:creationId xmlns:a16="http://schemas.microsoft.com/office/drawing/2014/main" id="{1FFEE7CE-1BF0-15E2-C207-D3BB44C03858}"/>
                </a:ext>
              </a:extLst>
            </p:cNvPr>
            <p:cNvCxnSpPr>
              <a:cxnSpLocks/>
              <a:endCxn id="24" idx="0"/>
            </p:cNvCxnSpPr>
            <p:nvPr/>
          </p:nvCxnSpPr>
          <p:spPr>
            <a:xfrm>
              <a:off x="725246" y="4243779"/>
              <a:ext cx="0" cy="16075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6" name="Straight Connector 485">
              <a:extLst>
                <a:ext uri="{FF2B5EF4-FFF2-40B4-BE49-F238E27FC236}">
                  <a16:creationId xmlns:a16="http://schemas.microsoft.com/office/drawing/2014/main" id="{7F287C35-29E5-B20F-A863-AD82416951B7}"/>
                </a:ext>
              </a:extLst>
            </p:cNvPr>
            <p:cNvCxnSpPr>
              <a:cxnSpLocks/>
              <a:stCxn id="14" idx="2"/>
            </p:cNvCxnSpPr>
            <p:nvPr/>
          </p:nvCxnSpPr>
          <p:spPr>
            <a:xfrm>
              <a:off x="4269991" y="4101957"/>
              <a:ext cx="0" cy="119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7" name="Straight Connector 486">
              <a:extLst>
                <a:ext uri="{FF2B5EF4-FFF2-40B4-BE49-F238E27FC236}">
                  <a16:creationId xmlns:a16="http://schemas.microsoft.com/office/drawing/2014/main" id="{5F66081B-905A-CC7C-2996-8379E97A91E4}"/>
                </a:ext>
              </a:extLst>
            </p:cNvPr>
            <p:cNvCxnSpPr>
              <a:cxnSpLocks/>
            </p:cNvCxnSpPr>
            <p:nvPr/>
          </p:nvCxnSpPr>
          <p:spPr>
            <a:xfrm>
              <a:off x="3657585" y="4234321"/>
              <a:ext cx="122482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8" name="Straight Connector 487">
              <a:extLst>
                <a:ext uri="{FF2B5EF4-FFF2-40B4-BE49-F238E27FC236}">
                  <a16:creationId xmlns:a16="http://schemas.microsoft.com/office/drawing/2014/main" id="{C5B0CC00-B6FC-9280-DA52-6E0C8A942C72}"/>
                </a:ext>
              </a:extLst>
            </p:cNvPr>
            <p:cNvCxnSpPr>
              <a:cxnSpLocks/>
            </p:cNvCxnSpPr>
            <p:nvPr/>
          </p:nvCxnSpPr>
          <p:spPr>
            <a:xfrm>
              <a:off x="3660679" y="4227260"/>
              <a:ext cx="0" cy="16075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2" name="Straight Connector 501">
              <a:extLst>
                <a:ext uri="{FF2B5EF4-FFF2-40B4-BE49-F238E27FC236}">
                  <a16:creationId xmlns:a16="http://schemas.microsoft.com/office/drawing/2014/main" id="{01655BBA-B367-281D-895F-0294F9B534B7}"/>
                </a:ext>
              </a:extLst>
            </p:cNvPr>
            <p:cNvCxnSpPr>
              <a:cxnSpLocks/>
            </p:cNvCxnSpPr>
            <p:nvPr/>
          </p:nvCxnSpPr>
          <p:spPr>
            <a:xfrm>
              <a:off x="5101560" y="3678274"/>
              <a:ext cx="2720437"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09" name="Straight Connector 508">
              <a:extLst>
                <a:ext uri="{FF2B5EF4-FFF2-40B4-BE49-F238E27FC236}">
                  <a16:creationId xmlns:a16="http://schemas.microsoft.com/office/drawing/2014/main" id="{E29519E4-6EE7-D1C7-5522-8E511DECE4C9}"/>
                </a:ext>
              </a:extLst>
            </p:cNvPr>
            <p:cNvCxnSpPr>
              <a:cxnSpLocks/>
            </p:cNvCxnSpPr>
            <p:nvPr/>
          </p:nvCxnSpPr>
          <p:spPr>
            <a:xfrm>
              <a:off x="6639348" y="3581849"/>
              <a:ext cx="0" cy="636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0" name="Straight Connector 509">
              <a:extLst>
                <a:ext uri="{FF2B5EF4-FFF2-40B4-BE49-F238E27FC236}">
                  <a16:creationId xmlns:a16="http://schemas.microsoft.com/office/drawing/2014/main" id="{39DBA5A1-4C4C-99DC-95D7-EE6EB5EA1455}"/>
                </a:ext>
              </a:extLst>
            </p:cNvPr>
            <p:cNvCxnSpPr>
              <a:cxnSpLocks/>
            </p:cNvCxnSpPr>
            <p:nvPr/>
          </p:nvCxnSpPr>
          <p:spPr>
            <a:xfrm>
              <a:off x="7821997" y="3585799"/>
              <a:ext cx="0" cy="92475"/>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AD21BBED-64F7-98C4-1E1B-865623151364}"/>
                </a:ext>
              </a:extLst>
            </p:cNvPr>
            <p:cNvCxnSpPr>
              <a:cxnSpLocks/>
            </p:cNvCxnSpPr>
            <p:nvPr/>
          </p:nvCxnSpPr>
          <p:spPr>
            <a:xfrm>
              <a:off x="5432909" y="3570314"/>
              <a:ext cx="0" cy="636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a:extLst>
                <a:ext uri="{FF2B5EF4-FFF2-40B4-BE49-F238E27FC236}">
                  <a16:creationId xmlns:a16="http://schemas.microsoft.com/office/drawing/2014/main" id="{9F0EB615-27F9-FC94-34AB-EB729D8BC757}"/>
                </a:ext>
              </a:extLst>
            </p:cNvPr>
            <p:cNvCxnSpPr>
              <a:cxnSpLocks/>
            </p:cNvCxnSpPr>
            <p:nvPr/>
          </p:nvCxnSpPr>
          <p:spPr>
            <a:xfrm>
              <a:off x="3595543" y="4185885"/>
              <a:ext cx="1514938"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0BCC4874-ECF4-F1CF-0BB1-8C2F1300CE10}"/>
                </a:ext>
              </a:extLst>
            </p:cNvPr>
            <p:cNvCxnSpPr>
              <a:cxnSpLocks/>
            </p:cNvCxnSpPr>
            <p:nvPr/>
          </p:nvCxnSpPr>
          <p:spPr>
            <a:xfrm>
              <a:off x="3548341" y="4176668"/>
              <a:ext cx="0" cy="17325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9B1AD700-8C2F-59CB-AED1-C4FFCE24BF2C}"/>
                </a:ext>
              </a:extLst>
            </p:cNvPr>
            <p:cNvCxnSpPr>
              <a:cxnSpLocks/>
            </p:cNvCxnSpPr>
            <p:nvPr/>
          </p:nvCxnSpPr>
          <p:spPr>
            <a:xfrm>
              <a:off x="1789034" y="2592889"/>
              <a:ext cx="6032963"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292F5310-02D6-3AE6-BBBD-5B3A897EF95D}"/>
                </a:ext>
              </a:extLst>
            </p:cNvPr>
            <p:cNvCxnSpPr>
              <a:cxnSpLocks/>
            </p:cNvCxnSpPr>
            <p:nvPr/>
          </p:nvCxnSpPr>
          <p:spPr>
            <a:xfrm>
              <a:off x="1760425" y="2589477"/>
              <a:ext cx="0" cy="17325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4F297D35-0F12-FC62-2D73-C0E531E3A6B2}"/>
                </a:ext>
              </a:extLst>
            </p:cNvPr>
            <p:cNvCxnSpPr>
              <a:cxnSpLocks/>
            </p:cNvCxnSpPr>
            <p:nvPr/>
          </p:nvCxnSpPr>
          <p:spPr>
            <a:xfrm>
              <a:off x="5414303" y="2596914"/>
              <a:ext cx="0" cy="17325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30C14A18-ED04-F19B-9BF0-EF7C0C60EEFF}"/>
                </a:ext>
              </a:extLst>
            </p:cNvPr>
            <p:cNvCxnSpPr>
              <a:cxnSpLocks/>
            </p:cNvCxnSpPr>
            <p:nvPr/>
          </p:nvCxnSpPr>
          <p:spPr>
            <a:xfrm>
              <a:off x="6681825" y="2593200"/>
              <a:ext cx="0" cy="17325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CFF50D8D-B1F5-0523-8A57-A5FB7D780FC1}"/>
                </a:ext>
              </a:extLst>
            </p:cNvPr>
            <p:cNvCxnSpPr>
              <a:cxnSpLocks/>
            </p:cNvCxnSpPr>
            <p:nvPr/>
          </p:nvCxnSpPr>
          <p:spPr>
            <a:xfrm>
              <a:off x="7819249" y="2582049"/>
              <a:ext cx="0" cy="17325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pic>
        <p:nvPicPr>
          <p:cNvPr id="2" name="Picture 1">
            <a:extLst>
              <a:ext uri="{FF2B5EF4-FFF2-40B4-BE49-F238E27FC236}">
                <a16:creationId xmlns:a16="http://schemas.microsoft.com/office/drawing/2014/main" id="{B147D7E4-A4D7-6D13-FAC6-3F1B8B6B752B}"/>
              </a:ext>
            </a:extLst>
          </p:cNvPr>
          <p:cNvPicPr>
            <a:picLocks noChangeAspect="1"/>
          </p:cNvPicPr>
          <p:nvPr/>
        </p:nvPicPr>
        <p:blipFill>
          <a:blip r:embed="rId5"/>
          <a:stretch>
            <a:fillRect/>
          </a:stretch>
        </p:blipFill>
        <p:spPr>
          <a:xfrm>
            <a:off x="229260" y="1473417"/>
            <a:ext cx="1686065" cy="1124846"/>
          </a:xfrm>
          <a:prstGeom prst="rect">
            <a:avLst/>
          </a:prstGeom>
        </p:spPr>
      </p:pic>
      <p:pic>
        <p:nvPicPr>
          <p:cNvPr id="5" name="Picture 4">
            <a:extLst>
              <a:ext uri="{FF2B5EF4-FFF2-40B4-BE49-F238E27FC236}">
                <a16:creationId xmlns:a16="http://schemas.microsoft.com/office/drawing/2014/main" id="{47FBC6CD-C801-86CE-5BF3-3E12AD4222F8}"/>
              </a:ext>
            </a:extLst>
          </p:cNvPr>
          <p:cNvPicPr>
            <a:picLocks noChangeAspect="1"/>
          </p:cNvPicPr>
          <p:nvPr/>
        </p:nvPicPr>
        <p:blipFill>
          <a:blip r:embed="rId6"/>
          <a:stretch>
            <a:fillRect/>
          </a:stretch>
        </p:blipFill>
        <p:spPr>
          <a:xfrm>
            <a:off x="9188627" y="2446203"/>
            <a:ext cx="2057421" cy="1146236"/>
          </a:xfrm>
          <a:prstGeom prst="rect">
            <a:avLst/>
          </a:prstGeom>
        </p:spPr>
      </p:pic>
      <p:sp>
        <p:nvSpPr>
          <p:cNvPr id="7" name="TextBox 6">
            <a:extLst>
              <a:ext uri="{FF2B5EF4-FFF2-40B4-BE49-F238E27FC236}">
                <a16:creationId xmlns:a16="http://schemas.microsoft.com/office/drawing/2014/main" id="{1D3F7EC7-036E-7E85-02F8-7E459831DD96}"/>
              </a:ext>
            </a:extLst>
          </p:cNvPr>
          <p:cNvSpPr txBox="1"/>
          <p:nvPr/>
        </p:nvSpPr>
        <p:spPr>
          <a:xfrm>
            <a:off x="6531456" y="4182373"/>
            <a:ext cx="5314342" cy="1700466"/>
          </a:xfrm>
          <a:prstGeom prst="rect">
            <a:avLst/>
          </a:prstGeom>
          <a:solidFill>
            <a:srgbClr val="FF0000">
              <a:alpha val="40000"/>
            </a:srgbClr>
          </a:solidFill>
        </p:spPr>
        <p:txBody>
          <a:bodyPr wrap="square">
            <a:spAutoFit/>
          </a:bodyPr>
          <a:lstStyle/>
          <a:p>
            <a:pPr algn="just">
              <a:spcBef>
                <a:spcPts val="600"/>
              </a:spcBef>
              <a:spcAft>
                <a:spcPts val="600"/>
              </a:spcAft>
            </a:pPr>
            <a:r>
              <a:rPr lang="en-US" sz="1050" dirty="0">
                <a:latin typeface=" Arial"/>
              </a:rPr>
              <a:t>(U</a:t>
            </a:r>
            <a:r>
              <a:rPr lang="en-US" sz="1050">
                <a:latin typeface=" Arial"/>
              </a:rPr>
              <a:t>) ECM </a:t>
            </a:r>
            <a:r>
              <a:rPr lang="en-US" sz="1050" dirty="0">
                <a:latin typeface=" Arial"/>
              </a:rPr>
              <a:t>units are equipped with a range of modern ground-based electronic warfare systems capable of targeting large portions of the electromagnetic  spectrum. PLAA ECM units use HF/VHF/UHF, radar, and UAV-borne jamming systems to support maneuver forces.</a:t>
            </a:r>
          </a:p>
          <a:p>
            <a:pPr algn="just">
              <a:spcBef>
                <a:spcPts val="600"/>
              </a:spcBef>
              <a:spcAft>
                <a:spcPts val="600"/>
              </a:spcAft>
            </a:pPr>
            <a:r>
              <a:rPr lang="en-US" sz="1050" dirty="0">
                <a:latin typeface=" Arial"/>
              </a:rPr>
              <a:t>(U) Electronic warfare will be a key standoff weapon in any conflict that China is likely to fight, offering the potential to significantly diminish the intelligence collection, communications and information processing capacity of an adversary even as enemy units come within range of the growing web of air, submarine, surface, and missile threats that China is extending out along its periphery.</a:t>
            </a:r>
          </a:p>
        </p:txBody>
      </p:sp>
      <p:sp>
        <p:nvSpPr>
          <p:cNvPr id="10" name="TextBox 9">
            <a:extLst>
              <a:ext uri="{FF2B5EF4-FFF2-40B4-BE49-F238E27FC236}">
                <a16:creationId xmlns:a16="http://schemas.microsoft.com/office/drawing/2014/main" id="{3744B2B3-CBC6-FAF0-185E-11DBD0F546CA}"/>
              </a:ext>
            </a:extLst>
          </p:cNvPr>
          <p:cNvSpPr txBox="1"/>
          <p:nvPr/>
        </p:nvSpPr>
        <p:spPr>
          <a:xfrm>
            <a:off x="161639" y="6249093"/>
            <a:ext cx="11464257" cy="577081"/>
          </a:xfrm>
          <a:prstGeom prst="rect">
            <a:avLst/>
          </a:prstGeom>
          <a:noFill/>
        </p:spPr>
        <p:txBody>
          <a:bodyPr wrap="square">
            <a:spAutoFit/>
          </a:bodyPr>
          <a:lstStyle/>
          <a:p>
            <a:pPr algn="just"/>
            <a:r>
              <a:rPr lang="en-US" sz="1050" b="1" dirty="0">
                <a:latin typeface=" Arial"/>
              </a:rPr>
              <a:t>(U) Key: </a:t>
            </a:r>
            <a:r>
              <a:rPr lang="en-US" sz="1050" b="1" dirty="0" err="1">
                <a:latin typeface=" Arial"/>
              </a:rPr>
              <a:t>AirDef</a:t>
            </a:r>
            <a:r>
              <a:rPr lang="en-US" sz="1050" b="1" dirty="0">
                <a:latin typeface=" Arial"/>
              </a:rPr>
              <a:t>: </a:t>
            </a:r>
            <a:r>
              <a:rPr lang="en-US" sz="1050" dirty="0">
                <a:latin typeface=" Arial"/>
              </a:rPr>
              <a:t>Air Defense</a:t>
            </a:r>
            <a:r>
              <a:rPr lang="en-US" sz="1050" b="1" dirty="0">
                <a:latin typeface=" Arial"/>
              </a:rPr>
              <a:t> ECM:</a:t>
            </a:r>
            <a:r>
              <a:rPr lang="en-US" sz="1050" dirty="0">
                <a:latin typeface=" Arial"/>
              </a:rPr>
              <a:t> electronic countermeasure; </a:t>
            </a:r>
            <a:r>
              <a:rPr lang="en-US" sz="1050" b="1" dirty="0">
                <a:latin typeface=" Arial"/>
              </a:rPr>
              <a:t>EW:</a:t>
            </a:r>
            <a:r>
              <a:rPr lang="en-US" sz="1050" dirty="0">
                <a:latin typeface=" Arial"/>
              </a:rPr>
              <a:t> electronic warfare; </a:t>
            </a:r>
            <a:r>
              <a:rPr lang="en-US" sz="1050" b="1" dirty="0">
                <a:latin typeface=" Arial"/>
              </a:rPr>
              <a:t>HQ:</a:t>
            </a:r>
            <a:r>
              <a:rPr lang="en-US" sz="1050" dirty="0">
                <a:latin typeface=" Arial"/>
              </a:rPr>
              <a:t> headquarters; </a:t>
            </a:r>
            <a:r>
              <a:rPr lang="en-US" sz="1050" b="1" dirty="0">
                <a:latin typeface=" Arial"/>
              </a:rPr>
              <a:t>HF:</a:t>
            </a:r>
            <a:r>
              <a:rPr lang="en-US" sz="1050" dirty="0">
                <a:latin typeface=" Arial"/>
              </a:rPr>
              <a:t> high frequency; </a:t>
            </a:r>
            <a:r>
              <a:rPr lang="en-US" sz="1050" b="1" dirty="0">
                <a:latin typeface=" Arial"/>
              </a:rPr>
              <a:t>PLA:</a:t>
            </a:r>
            <a:r>
              <a:rPr lang="en-US" sz="1050" dirty="0">
                <a:latin typeface=" Arial"/>
              </a:rPr>
              <a:t> Peoples Liberation Army; </a:t>
            </a:r>
            <a:r>
              <a:rPr lang="en-US" sz="1050" b="1" dirty="0">
                <a:latin typeface=" Arial"/>
              </a:rPr>
              <a:t>PLAA:</a:t>
            </a:r>
            <a:r>
              <a:rPr lang="en-US" sz="1050" dirty="0">
                <a:latin typeface=" Arial"/>
              </a:rPr>
              <a:t> Peoples Liberation Army </a:t>
            </a:r>
            <a:r>
              <a:rPr lang="en-US" sz="1050" dirty="0" err="1">
                <a:latin typeface=" Arial"/>
              </a:rPr>
              <a:t>Army</a:t>
            </a:r>
            <a:r>
              <a:rPr lang="en-US" sz="1050" dirty="0">
                <a:latin typeface=" Arial"/>
              </a:rPr>
              <a:t>; </a:t>
            </a:r>
            <a:r>
              <a:rPr lang="en-US" sz="1050" b="1" dirty="0" err="1">
                <a:latin typeface=" Arial"/>
              </a:rPr>
              <a:t>PsyOps</a:t>
            </a:r>
            <a:r>
              <a:rPr lang="en-US" sz="1050" b="1" dirty="0">
                <a:latin typeface=" Arial"/>
              </a:rPr>
              <a:t>:</a:t>
            </a:r>
            <a:r>
              <a:rPr lang="en-US" sz="1050" dirty="0">
                <a:latin typeface=" Arial"/>
              </a:rPr>
              <a:t> psychological operations; </a:t>
            </a:r>
            <a:r>
              <a:rPr lang="en-US" sz="1050" b="1" dirty="0">
                <a:latin typeface=" Arial"/>
              </a:rPr>
              <a:t>RI:</a:t>
            </a:r>
            <a:r>
              <a:rPr lang="en-US" sz="1050" dirty="0">
                <a:latin typeface=" Arial"/>
              </a:rPr>
              <a:t> reconnaissance and intelligence; </a:t>
            </a:r>
            <a:r>
              <a:rPr lang="en-US" sz="1050" b="1" dirty="0">
                <a:latin typeface=" Arial"/>
              </a:rPr>
              <a:t>TRB:</a:t>
            </a:r>
            <a:r>
              <a:rPr lang="en-US" sz="1050" dirty="0">
                <a:latin typeface=" Arial"/>
              </a:rPr>
              <a:t> technical reconnaissance bureau; </a:t>
            </a:r>
            <a:r>
              <a:rPr lang="en-US" sz="1050" b="1" dirty="0">
                <a:latin typeface=" Arial"/>
              </a:rPr>
              <a:t>SSF:</a:t>
            </a:r>
            <a:r>
              <a:rPr lang="en-US" sz="1050" dirty="0">
                <a:latin typeface=" Arial"/>
              </a:rPr>
              <a:t> Strategic Support Force; </a:t>
            </a:r>
            <a:r>
              <a:rPr lang="en-US" sz="1050" b="1" dirty="0">
                <a:latin typeface=" Arial"/>
              </a:rPr>
              <a:t>VHF:</a:t>
            </a:r>
            <a:r>
              <a:rPr lang="en-US" sz="1050" dirty="0">
                <a:latin typeface=" Arial"/>
              </a:rPr>
              <a:t> very high frequency; UAV: unmanned aerial vehicle </a:t>
            </a:r>
            <a:r>
              <a:rPr lang="en-US" sz="1050" b="1" dirty="0">
                <a:latin typeface=" Arial"/>
              </a:rPr>
              <a:t>UHF:</a:t>
            </a:r>
            <a:r>
              <a:rPr lang="en-US" sz="1050" dirty="0">
                <a:latin typeface=" Arial"/>
              </a:rPr>
              <a:t> ultra high frequency</a:t>
            </a:r>
          </a:p>
        </p:txBody>
      </p:sp>
    </p:spTree>
    <p:extLst>
      <p:ext uri="{BB962C8B-B14F-4D97-AF65-F5344CB8AC3E}">
        <p14:creationId xmlns:p14="http://schemas.microsoft.com/office/powerpoint/2010/main" val="3949828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8399</TotalTime>
  <Words>550</Words>
  <Application>Microsoft Office PowerPoint</Application>
  <PresentationFormat>Widescreen</PresentationFormat>
  <Paragraphs>38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 Arial</vt:lpstr>
      <vt:lpstr>Arial</vt:lpstr>
      <vt:lpstr>Calibri</vt:lpstr>
      <vt:lpstr>Calibri Light</vt:lpstr>
      <vt:lpstr>Office Theme</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Barton, Jacob E CTR USARMY TRADOC (USA)</dc:creator>
  <cp:lastModifiedBy>Hardimon, Jeffrey T CIV USARMY CYBER COE (USA)</cp:lastModifiedBy>
  <cp:revision>190</cp:revision>
  <cp:lastPrinted>2021-10-18T19:47:47Z</cp:lastPrinted>
  <dcterms:created xsi:type="dcterms:W3CDTF">2021-10-05T19:11:08Z</dcterms:created>
  <dcterms:modified xsi:type="dcterms:W3CDTF">2023-06-13T15:39:42Z</dcterms:modified>
</cp:coreProperties>
</file>