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8" r:id="rId2"/>
    <p:sldId id="269" r:id="rId3"/>
  </p:sldIdLst>
  <p:sldSz cx="12192000" cy="6858000"/>
  <p:notesSz cx="7010400" cy="12039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vel, Bradley A CTR USARMY CAC (USA)" initials="MBACUC(" lastIdx="15" clrIdx="0">
    <p:extLst>
      <p:ext uri="{19B8F6BF-5375-455C-9EA6-DF929625EA0E}">
        <p15:presenceInfo xmlns:p15="http://schemas.microsoft.com/office/powerpoint/2012/main" userId="Marvel, Bradley A CTR USARMY CAC (USA)" providerId="None"/>
      </p:ext>
    </p:extLst>
  </p:cmAuthor>
  <p:cmAuthor id="2" name="Marvel, Bradley A Mr CTR USARMY TRADOC (USA)" initials="MBAMCUT(" lastIdx="3" clrIdx="1">
    <p:extLst>
      <p:ext uri="{19B8F6BF-5375-455C-9EA6-DF929625EA0E}">
        <p15:presenceInfo xmlns:p15="http://schemas.microsoft.com/office/powerpoint/2012/main" userId="S-1-5-21-3676333592-1006736145-1283606961-7744304" providerId="AD"/>
      </p:ext>
    </p:extLst>
  </p:cmAuthor>
  <p:cmAuthor id="3" name="Woodberry, Renikka CTR USA" initials="WRCU" lastIdx="4" clrIdx="2">
    <p:extLst>
      <p:ext uri="{19B8F6BF-5375-455C-9EA6-DF929625EA0E}">
        <p15:presenceInfo xmlns:p15="http://schemas.microsoft.com/office/powerpoint/2012/main" userId="S-1-5-21-329068152-448539723-839522115-5440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1" autoAdjust="0"/>
    <p:restoredTop sz="85457" autoAdjust="0"/>
  </p:normalViewPr>
  <p:slideViewPr>
    <p:cSldViewPr snapToGrid="0">
      <p:cViewPr varScale="1">
        <p:scale>
          <a:sx n="105" d="100"/>
          <a:sy n="105" d="100"/>
        </p:scale>
        <p:origin x="3216" y="6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428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604071"/>
          </a:xfrm>
          <a:prstGeom prst="rect">
            <a:avLst/>
          </a:prstGeom>
        </p:spPr>
        <p:txBody>
          <a:bodyPr vert="horz" lIns="108850" tIns="54425" rIns="108850" bIns="54425" rtlCol="0"/>
          <a:lstStyle>
            <a:lvl1pPr algn="l">
              <a:defRPr sz="1400"/>
            </a:lvl1pPr>
          </a:lstStyle>
          <a:p>
            <a:endParaRPr lang="en-US" dirty="0"/>
          </a:p>
        </p:txBody>
      </p:sp>
      <p:sp>
        <p:nvSpPr>
          <p:cNvPr id="3" name="Date Placeholder 2"/>
          <p:cNvSpPr>
            <a:spLocks noGrp="1"/>
          </p:cNvSpPr>
          <p:nvPr>
            <p:ph type="dt" idx="1"/>
          </p:nvPr>
        </p:nvSpPr>
        <p:spPr>
          <a:xfrm>
            <a:off x="3970938" y="0"/>
            <a:ext cx="3037840" cy="604071"/>
          </a:xfrm>
          <a:prstGeom prst="rect">
            <a:avLst/>
          </a:prstGeom>
        </p:spPr>
        <p:txBody>
          <a:bodyPr vert="horz" lIns="108850" tIns="54425" rIns="108850" bIns="54425" rtlCol="0"/>
          <a:lstStyle>
            <a:lvl1pPr algn="r">
              <a:defRPr sz="1400"/>
            </a:lvl1pPr>
          </a:lstStyle>
          <a:p>
            <a:fld id="{8F3E05FF-4028-41DF-A1FD-4A51CDB1094F}" type="datetimeFigureOut">
              <a:rPr lang="en-US" smtClean="0"/>
              <a:t>7/10/2023</a:t>
            </a:fld>
            <a:endParaRPr lang="en-US" dirty="0"/>
          </a:p>
        </p:txBody>
      </p:sp>
      <p:sp>
        <p:nvSpPr>
          <p:cNvPr id="4" name="Slide Image Placeholder 3"/>
          <p:cNvSpPr>
            <a:spLocks noGrp="1" noRot="1" noChangeAspect="1"/>
          </p:cNvSpPr>
          <p:nvPr>
            <p:ph type="sldImg" idx="2"/>
          </p:nvPr>
        </p:nvSpPr>
        <p:spPr>
          <a:xfrm>
            <a:off x="-106363" y="1504950"/>
            <a:ext cx="7223126" cy="4064000"/>
          </a:xfrm>
          <a:prstGeom prst="rect">
            <a:avLst/>
          </a:prstGeom>
          <a:noFill/>
          <a:ln w="12700">
            <a:solidFill>
              <a:prstClr val="black"/>
            </a:solidFill>
          </a:ln>
        </p:spPr>
        <p:txBody>
          <a:bodyPr vert="horz" lIns="108850" tIns="54425" rIns="108850" bIns="54425" rtlCol="0" anchor="ctr"/>
          <a:lstStyle/>
          <a:p>
            <a:endParaRPr lang="en-US" dirty="0"/>
          </a:p>
        </p:txBody>
      </p:sp>
      <p:sp>
        <p:nvSpPr>
          <p:cNvPr id="5" name="Notes Placeholder 4"/>
          <p:cNvSpPr>
            <a:spLocks noGrp="1"/>
          </p:cNvSpPr>
          <p:nvPr>
            <p:ph type="body" sz="quarter" idx="3"/>
          </p:nvPr>
        </p:nvSpPr>
        <p:spPr>
          <a:xfrm>
            <a:off x="701040" y="5794057"/>
            <a:ext cx="5608320" cy="4740593"/>
          </a:xfrm>
          <a:prstGeom prst="rect">
            <a:avLst/>
          </a:prstGeom>
        </p:spPr>
        <p:txBody>
          <a:bodyPr vert="horz" lIns="108850" tIns="54425" rIns="108850" bIns="54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435531"/>
            <a:ext cx="3037840" cy="604070"/>
          </a:xfrm>
          <a:prstGeom prst="rect">
            <a:avLst/>
          </a:prstGeom>
        </p:spPr>
        <p:txBody>
          <a:bodyPr vert="horz" lIns="108850" tIns="54425" rIns="108850" bIns="54425"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70938" y="11435531"/>
            <a:ext cx="3037840" cy="604070"/>
          </a:xfrm>
          <a:prstGeom prst="rect">
            <a:avLst/>
          </a:prstGeom>
        </p:spPr>
        <p:txBody>
          <a:bodyPr vert="horz" lIns="108850" tIns="54425" rIns="108850" bIns="54425" rtlCol="0" anchor="b"/>
          <a:lstStyle>
            <a:lvl1pPr algn="r">
              <a:defRPr sz="1400"/>
            </a:lvl1pPr>
          </a:lstStyle>
          <a:p>
            <a:fld id="{EFECD68C-E871-479D-8C42-212817C3352F}" type="slidenum">
              <a:rPr lang="en-US" smtClean="0"/>
              <a:t>‹#›</a:t>
            </a:fld>
            <a:endParaRPr lang="en-US" dirty="0"/>
          </a:p>
        </p:txBody>
      </p:sp>
    </p:spTree>
    <p:extLst>
      <p:ext uri="{BB962C8B-B14F-4D97-AF65-F5344CB8AC3E}">
        <p14:creationId xmlns:p14="http://schemas.microsoft.com/office/powerpoint/2010/main" val="84745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r>
              <a:rPr lang="en-US" dirty="0"/>
              <a:t>https://odin.tradoc.army.mil/WEG</a:t>
            </a:r>
          </a:p>
          <a:p>
            <a:r>
              <a:rPr lang="en-US" dirty="0"/>
              <a:t>https://armypubs.army.mil/epubs/DR_pubs/DR_a/ARN34236-ATP_7-100.3-001-WEB-3.pdf</a:t>
            </a:r>
          </a:p>
        </p:txBody>
      </p:sp>
      <p:sp>
        <p:nvSpPr>
          <p:cNvPr id="4" name="Slide Number Placeholder 3"/>
          <p:cNvSpPr>
            <a:spLocks noGrp="1"/>
          </p:cNvSpPr>
          <p:nvPr>
            <p:ph type="sldNum" sz="quarter" idx="10"/>
          </p:nvPr>
        </p:nvSpPr>
        <p:spPr/>
        <p:txBody>
          <a:bodyPr/>
          <a:lstStyle/>
          <a:p>
            <a:fld id="{EFECD68C-E871-479D-8C42-212817C3352F}" type="slidenum">
              <a:rPr lang="en-US" smtClean="0"/>
              <a:t>1</a:t>
            </a:fld>
            <a:endParaRPr lang="en-US" dirty="0"/>
          </a:p>
        </p:txBody>
      </p:sp>
    </p:spTree>
    <p:extLst>
      <p:ext uri="{BB962C8B-B14F-4D97-AF65-F5344CB8AC3E}">
        <p14:creationId xmlns:p14="http://schemas.microsoft.com/office/powerpoint/2010/main" val="435313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E71A52-2636-40EC-A753-A136EC181A85}" type="datetimeFigureOut">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E9C52-AD74-4FFF-AEB0-1314B37EF606}" type="slidenum">
              <a:rPr lang="en-US" smtClean="0"/>
              <a:t>‹#›</a:t>
            </a:fld>
            <a:endParaRPr lang="en-US" dirty="0"/>
          </a:p>
        </p:txBody>
      </p:sp>
    </p:spTree>
    <p:extLst>
      <p:ext uri="{BB962C8B-B14F-4D97-AF65-F5344CB8AC3E}">
        <p14:creationId xmlns:p14="http://schemas.microsoft.com/office/powerpoint/2010/main" val="1828458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E71A52-2636-40EC-A753-A136EC181A85}" type="datetimeFigureOut">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E9C52-AD74-4FFF-AEB0-1314B37EF606}" type="slidenum">
              <a:rPr lang="en-US" smtClean="0"/>
              <a:t>‹#›</a:t>
            </a:fld>
            <a:endParaRPr lang="en-US" dirty="0"/>
          </a:p>
        </p:txBody>
      </p:sp>
    </p:spTree>
    <p:extLst>
      <p:ext uri="{BB962C8B-B14F-4D97-AF65-F5344CB8AC3E}">
        <p14:creationId xmlns:p14="http://schemas.microsoft.com/office/powerpoint/2010/main" val="2048455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E71A52-2636-40EC-A753-A136EC181A85}" type="datetimeFigureOut">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E9C52-AD74-4FFF-AEB0-1314B37EF606}" type="slidenum">
              <a:rPr lang="en-US" smtClean="0"/>
              <a:t>‹#›</a:t>
            </a:fld>
            <a:endParaRPr lang="en-US" dirty="0"/>
          </a:p>
        </p:txBody>
      </p:sp>
    </p:spTree>
    <p:extLst>
      <p:ext uri="{BB962C8B-B14F-4D97-AF65-F5344CB8AC3E}">
        <p14:creationId xmlns:p14="http://schemas.microsoft.com/office/powerpoint/2010/main" val="132814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459245" y="6475209"/>
            <a:ext cx="2743200" cy="365125"/>
          </a:xfrm>
          <a:prstGeom prst="rect">
            <a:avLst/>
          </a:prstGeom>
        </p:spPr>
        <p:txBody>
          <a:bodyPr vert="horz" lIns="91440" tIns="45720" rIns="91440" bIns="45720" rtlCol="0" anchor="ctr"/>
          <a:lstStyle>
            <a:lvl1pPr algn="r">
              <a:defRPr sz="1200" b="1">
                <a:solidFill>
                  <a:schemeClr val="bg1"/>
                </a:solidFill>
              </a:defRPr>
            </a:lvl1pPr>
          </a:lstStyle>
          <a:p>
            <a:fld id="{0B909F35-118F-4B15-96D0-6EF4444E86E3}" type="slidenum">
              <a:rPr lang="en-US" smtClean="0"/>
              <a:pPr/>
              <a:t>‹#›</a:t>
            </a:fld>
            <a:endParaRPr lang="en-US" dirty="0"/>
          </a:p>
        </p:txBody>
      </p:sp>
    </p:spTree>
    <p:extLst>
      <p:ext uri="{BB962C8B-B14F-4D97-AF65-F5344CB8AC3E}">
        <p14:creationId xmlns:p14="http://schemas.microsoft.com/office/powerpoint/2010/main" val="308608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E71A52-2636-40EC-A753-A136EC181A85}" type="datetimeFigureOut">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E9C52-AD74-4FFF-AEB0-1314B37EF606}" type="slidenum">
              <a:rPr lang="en-US" smtClean="0"/>
              <a:t>‹#›</a:t>
            </a:fld>
            <a:endParaRPr lang="en-US" dirty="0"/>
          </a:p>
        </p:txBody>
      </p:sp>
    </p:spTree>
    <p:extLst>
      <p:ext uri="{BB962C8B-B14F-4D97-AF65-F5344CB8AC3E}">
        <p14:creationId xmlns:p14="http://schemas.microsoft.com/office/powerpoint/2010/main" val="349318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DE71A52-2636-40EC-A753-A136EC181A85}" type="datetimeFigureOut">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E9C52-AD74-4FFF-AEB0-1314B37EF606}" type="slidenum">
              <a:rPr lang="en-US" smtClean="0"/>
              <a:t>‹#›</a:t>
            </a:fld>
            <a:endParaRPr lang="en-US" dirty="0"/>
          </a:p>
        </p:txBody>
      </p:sp>
    </p:spTree>
    <p:extLst>
      <p:ext uri="{BB962C8B-B14F-4D97-AF65-F5344CB8AC3E}">
        <p14:creationId xmlns:p14="http://schemas.microsoft.com/office/powerpoint/2010/main" val="266789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E71A52-2636-40EC-A753-A136EC181A85}" type="datetimeFigureOut">
              <a:rPr lang="en-US" smtClean="0"/>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8E9C52-AD74-4FFF-AEB0-1314B37EF606}" type="slidenum">
              <a:rPr lang="en-US" smtClean="0"/>
              <a:t>‹#›</a:t>
            </a:fld>
            <a:endParaRPr lang="en-US" dirty="0"/>
          </a:p>
        </p:txBody>
      </p:sp>
    </p:spTree>
    <p:extLst>
      <p:ext uri="{BB962C8B-B14F-4D97-AF65-F5344CB8AC3E}">
        <p14:creationId xmlns:p14="http://schemas.microsoft.com/office/powerpoint/2010/main" val="94045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E71A52-2636-40EC-A753-A136EC181A85}" type="datetimeFigureOut">
              <a:rPr lang="en-US" smtClean="0"/>
              <a:t>7/10/2023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8E9C52-AD74-4FFF-AEB0-1314B37EF606}" type="slidenum">
              <a:rPr lang="en-US" smtClean="0"/>
              <a:t>‹#›</a:t>
            </a:fld>
            <a:endParaRPr lang="en-US" dirty="0"/>
          </a:p>
        </p:txBody>
      </p:sp>
    </p:spTree>
    <p:extLst>
      <p:ext uri="{BB962C8B-B14F-4D97-AF65-F5344CB8AC3E}">
        <p14:creationId xmlns:p14="http://schemas.microsoft.com/office/powerpoint/2010/main" val="2780920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E71A52-2636-40EC-A753-A136EC181A85}" type="datetimeFigureOut">
              <a:rPr lang="en-US" smtClean="0"/>
              <a:t>7/10/2023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8E9C52-AD74-4FFF-AEB0-1314B37EF606}" type="slidenum">
              <a:rPr lang="en-US" smtClean="0"/>
              <a:t>‹#›</a:t>
            </a:fld>
            <a:endParaRPr lang="en-US" dirty="0"/>
          </a:p>
        </p:txBody>
      </p:sp>
    </p:spTree>
    <p:extLst>
      <p:ext uri="{BB962C8B-B14F-4D97-AF65-F5344CB8AC3E}">
        <p14:creationId xmlns:p14="http://schemas.microsoft.com/office/powerpoint/2010/main" val="409911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71A52-2636-40EC-A753-A136EC181A85}" type="datetimeFigureOut">
              <a:rPr lang="en-US" smtClean="0"/>
              <a:t>7/10/2023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8E9C52-AD74-4FFF-AEB0-1314B37EF606}" type="slidenum">
              <a:rPr lang="en-US" smtClean="0"/>
              <a:t>‹#›</a:t>
            </a:fld>
            <a:endParaRPr lang="en-US" dirty="0"/>
          </a:p>
        </p:txBody>
      </p:sp>
    </p:spTree>
    <p:extLst>
      <p:ext uri="{BB962C8B-B14F-4D97-AF65-F5344CB8AC3E}">
        <p14:creationId xmlns:p14="http://schemas.microsoft.com/office/powerpoint/2010/main" val="190148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E71A52-2636-40EC-A753-A136EC181A85}" type="datetimeFigureOut">
              <a:rPr lang="en-US" smtClean="0"/>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8E9C52-AD74-4FFF-AEB0-1314B37EF606}" type="slidenum">
              <a:rPr lang="en-US" smtClean="0"/>
              <a:t>‹#›</a:t>
            </a:fld>
            <a:endParaRPr lang="en-US" dirty="0"/>
          </a:p>
        </p:txBody>
      </p:sp>
    </p:spTree>
    <p:extLst>
      <p:ext uri="{BB962C8B-B14F-4D97-AF65-F5344CB8AC3E}">
        <p14:creationId xmlns:p14="http://schemas.microsoft.com/office/powerpoint/2010/main" val="183854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DE71A52-2636-40EC-A753-A136EC181A85}" type="datetimeFigureOut">
              <a:rPr lang="en-US" smtClean="0"/>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8E9C52-AD74-4FFF-AEB0-1314B37EF606}" type="slidenum">
              <a:rPr lang="en-US" smtClean="0"/>
              <a:t>‹#›</a:t>
            </a:fld>
            <a:endParaRPr lang="en-US" dirty="0"/>
          </a:p>
        </p:txBody>
      </p:sp>
    </p:spTree>
    <p:extLst>
      <p:ext uri="{BB962C8B-B14F-4D97-AF65-F5344CB8AC3E}">
        <p14:creationId xmlns:p14="http://schemas.microsoft.com/office/powerpoint/2010/main" val="203817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71A52-2636-40EC-A753-A136EC181A85}" type="datetimeFigureOut">
              <a:rPr lang="en-US" smtClean="0"/>
              <a:t>7/10/2023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E9C52-AD74-4FFF-AEB0-1314B37EF606}" type="slidenum">
              <a:rPr lang="en-US" smtClean="0"/>
              <a:t>‹#›</a:t>
            </a:fld>
            <a:endParaRPr lang="en-US" dirty="0"/>
          </a:p>
        </p:txBody>
      </p:sp>
    </p:spTree>
    <p:extLst>
      <p:ext uri="{BB962C8B-B14F-4D97-AF65-F5344CB8AC3E}">
        <p14:creationId xmlns:p14="http://schemas.microsoft.com/office/powerpoint/2010/main" val="3381564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armypubs.army.mil/epubs/DR_pubs/DR_a/ARN34236-ATP_7-100.3-001-WEB-3.pd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hyperlink" Target="https://odin.tradoc.army.mil/WEG" TargetMode="External"/><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Rectangle 478"/>
          <p:cNvSpPr/>
          <p:nvPr/>
        </p:nvSpPr>
        <p:spPr>
          <a:xfrm>
            <a:off x="-1" y="526019"/>
            <a:ext cx="12191997" cy="707886"/>
          </a:xfrm>
          <a:prstGeom prst="rect">
            <a:avLst/>
          </a:prstGeom>
          <a:solidFill>
            <a:schemeClr val="bg1">
              <a:lumMod val="95000"/>
            </a:schemeClr>
          </a:solidFill>
        </p:spPr>
        <p:txBody>
          <a:bodyPr wrap="square">
            <a:spAutoFit/>
          </a:bodyPr>
          <a:lstStyle/>
          <a:p>
            <a:pPr lvl="0" algn="just">
              <a:defRPr/>
            </a:pPr>
            <a:r>
              <a:rPr kumimoji="0" lang="en-US" sz="1000" b="1" i="0" u="none" strike="noStrike" kern="1200" cap="none" spc="0" normalizeH="0" baseline="0" noProof="0" dirty="0">
                <a:ln>
                  <a:noFill/>
                </a:ln>
                <a:solidFill>
                  <a:prstClr val="black"/>
                </a:solidFill>
                <a:effectLst/>
                <a:uLnTx/>
                <a:uFillTx/>
                <a:latin typeface=" Arial"/>
                <a:ea typeface="+mn-ea"/>
                <a:cs typeface="+mn-cs"/>
              </a:rPr>
              <a:t>(U) This infographic describes </a:t>
            </a:r>
            <a:r>
              <a:rPr lang="en-US" sz="1000" b="1" dirty="0">
                <a:solidFill>
                  <a:prstClr val="black"/>
                </a:solidFill>
                <a:latin typeface=" Arial"/>
              </a:rPr>
              <a:t>the</a:t>
            </a:r>
            <a:r>
              <a:rPr kumimoji="0" lang="en-US" sz="1000" b="1" i="0" u="none" strike="noStrike" kern="1200" cap="none" spc="0" normalizeH="0" baseline="0" noProof="0" dirty="0">
                <a:ln>
                  <a:noFill/>
                </a:ln>
                <a:solidFill>
                  <a:prstClr val="black"/>
                </a:solidFill>
                <a:effectLst/>
                <a:uLnTx/>
                <a:uFillTx/>
                <a:latin typeface=" Arial"/>
                <a:ea typeface="+mn-ea"/>
                <a:cs typeface="+mn-cs"/>
              </a:rPr>
              <a:t> Peoples Liberation Army </a:t>
            </a:r>
            <a:r>
              <a:rPr kumimoji="0" lang="en-US" sz="1000" b="1" i="0" u="none" strike="noStrike" kern="1200" cap="none" spc="0" normalizeH="0" baseline="0" noProof="0" dirty="0" err="1">
                <a:ln>
                  <a:noFill/>
                </a:ln>
                <a:solidFill>
                  <a:prstClr val="black"/>
                </a:solidFill>
                <a:effectLst/>
                <a:uLnTx/>
                <a:uFillTx/>
                <a:latin typeface=" Arial"/>
                <a:ea typeface="+mn-ea"/>
                <a:cs typeface="+mn-cs"/>
              </a:rPr>
              <a:t>Army</a:t>
            </a:r>
            <a:r>
              <a:rPr kumimoji="0" lang="en-US" sz="1000" b="1" i="0" u="none" strike="noStrike" kern="1200" cap="none" spc="0" normalizeH="0" baseline="0" noProof="0" dirty="0">
                <a:ln>
                  <a:noFill/>
                </a:ln>
                <a:solidFill>
                  <a:prstClr val="black"/>
                </a:solidFill>
                <a:effectLst/>
                <a:uLnTx/>
                <a:uFillTx/>
                <a:latin typeface=" Arial"/>
                <a:ea typeface="+mn-ea"/>
                <a:cs typeface="+mn-cs"/>
              </a:rPr>
              <a:t> (PLAA) Command and Communication Group. </a:t>
            </a:r>
            <a:r>
              <a:rPr kumimoji="0" lang="en-US" sz="1000" i="0" u="none" strike="noStrike" kern="1200" cap="none" spc="0" normalizeH="0" baseline="0" noProof="0" dirty="0">
                <a:ln>
                  <a:noFill/>
                </a:ln>
                <a:solidFill>
                  <a:prstClr val="black"/>
                </a:solidFill>
                <a:effectLst/>
                <a:uLnTx/>
                <a:uFillTx/>
                <a:latin typeface=" Arial"/>
                <a:ea typeface="+mn-ea"/>
                <a:cs typeface="+mn-cs"/>
              </a:rPr>
              <a:t>The command and communication group establishes the communications and network architecture necessary to support the operational system. The PLAA places a high priority on information systems that are adaptable and reliable, enabling them to operate in a variety of battlefield conditions or when under electromagnetic or network attack by enemy forces. Communications systems are automated wherever possible, enabling critical information to be rapidly distilled and then passed to the appropriate consumer. The PLAA prefers to use a top-down and centralized approach to its information systems, ensuring interoperability across disparate units. </a:t>
            </a:r>
          </a:p>
        </p:txBody>
      </p:sp>
      <p:sp>
        <p:nvSpPr>
          <p:cNvPr id="481" name="TextBox 480"/>
          <p:cNvSpPr txBox="1"/>
          <p:nvPr/>
        </p:nvSpPr>
        <p:spPr>
          <a:xfrm>
            <a:off x="70655" y="92321"/>
            <a:ext cx="166012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small" spc="15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They Fight Series</a:t>
            </a:r>
          </a:p>
        </p:txBody>
      </p:sp>
      <p:pic>
        <p:nvPicPr>
          <p:cNvPr id="482" name="Picture 48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25136" y="126103"/>
            <a:ext cx="368920" cy="368920"/>
          </a:xfrm>
          <a:prstGeom prst="rect">
            <a:avLst/>
          </a:prstGeom>
        </p:spPr>
      </p:pic>
      <p:sp>
        <p:nvSpPr>
          <p:cNvPr id="315" name="TextBox 314"/>
          <p:cNvSpPr txBox="1"/>
          <p:nvPr/>
        </p:nvSpPr>
        <p:spPr>
          <a:xfrm>
            <a:off x="0" y="101720"/>
            <a:ext cx="12192000" cy="338554"/>
          </a:xfrm>
          <a:prstGeom prst="rect">
            <a:avLst/>
          </a:prstGeom>
          <a:noFill/>
        </p:spPr>
        <p:txBody>
          <a:bodyPr wrap="square" rtlCol="0">
            <a:spAutoFit/>
          </a:bodyPr>
          <a:lstStyle/>
          <a:p>
            <a:pPr algn="ctr"/>
            <a:r>
              <a:rPr lang="en-US" sz="1600" b="1" cap="small" dirty="0">
                <a:latin typeface="Arial" panose="020B0604020202020204" pitchFamily="34" charset="0"/>
                <a:cs typeface="Arial" panose="020B0604020202020204" pitchFamily="34" charset="0"/>
              </a:rPr>
              <a:t>(U) </a:t>
            </a:r>
            <a:r>
              <a:rPr lang="en-US" sz="1600" b="1" i="1" cap="small" dirty="0">
                <a:latin typeface="Arial" panose="020B0604020202020204" pitchFamily="34" charset="0"/>
                <a:cs typeface="Arial" panose="020B0604020202020204" pitchFamily="34" charset="0"/>
              </a:rPr>
              <a:t>PLAA Command and Communication Group</a:t>
            </a:r>
          </a:p>
        </p:txBody>
      </p:sp>
      <p:pic>
        <p:nvPicPr>
          <p:cNvPr id="4" name="Picture 3"/>
          <p:cNvPicPr>
            <a:picLocks noChangeAspect="1"/>
          </p:cNvPicPr>
          <p:nvPr/>
        </p:nvPicPr>
        <p:blipFill>
          <a:blip r:embed="rId4"/>
          <a:stretch>
            <a:fillRect/>
          </a:stretch>
        </p:blipFill>
        <p:spPr>
          <a:xfrm>
            <a:off x="11609477" y="105291"/>
            <a:ext cx="400237" cy="406983"/>
          </a:xfrm>
          <a:prstGeom prst="rect">
            <a:avLst/>
          </a:prstGeom>
        </p:spPr>
      </p:pic>
      <p:sp>
        <p:nvSpPr>
          <p:cNvPr id="7" name="TextBox 6">
            <a:extLst>
              <a:ext uri="{FF2B5EF4-FFF2-40B4-BE49-F238E27FC236}">
                <a16:creationId xmlns:a16="http://schemas.microsoft.com/office/drawing/2014/main" id="{E7B06009-C883-E205-6354-6BD87A1BBB28}"/>
              </a:ext>
            </a:extLst>
          </p:cNvPr>
          <p:cNvSpPr txBox="1"/>
          <p:nvPr/>
        </p:nvSpPr>
        <p:spPr>
          <a:xfrm>
            <a:off x="212798" y="1391778"/>
            <a:ext cx="4265397" cy="1477328"/>
          </a:xfrm>
          <a:prstGeom prst="rect">
            <a:avLst/>
          </a:prstGeom>
          <a:noFill/>
        </p:spPr>
        <p:txBody>
          <a:bodyPr wrap="square">
            <a:spAutoFit/>
          </a:bodyPr>
          <a:lstStyle/>
          <a:p>
            <a:pPr algn="just"/>
            <a:r>
              <a:rPr lang="en-US" sz="1000" dirty="0">
                <a:latin typeface=" Arial"/>
              </a:rPr>
              <a:t>The command and communication group is also responsible for establishing and monitoring the control measures that control information systems within its combat area— functions such as assigning radio frequencies, deconflicting electronic emitters, and ensuring network security. Finally, the command and communication group is responsible for protection of the operational system’s network backbone. In an operational system designed around a CA-BDE, the CA-BDE’s communications company within the service support battalion likely forms the basis for the command and communication group. </a:t>
            </a:r>
          </a:p>
        </p:txBody>
      </p:sp>
      <p:sp>
        <p:nvSpPr>
          <p:cNvPr id="10" name="TextBox 9">
            <a:extLst>
              <a:ext uri="{FF2B5EF4-FFF2-40B4-BE49-F238E27FC236}">
                <a16:creationId xmlns:a16="http://schemas.microsoft.com/office/drawing/2014/main" id="{08158860-47C0-32B1-3787-F1733C874BEA}"/>
              </a:ext>
            </a:extLst>
          </p:cNvPr>
          <p:cNvSpPr txBox="1"/>
          <p:nvPr/>
        </p:nvSpPr>
        <p:spPr>
          <a:xfrm>
            <a:off x="237863" y="3026980"/>
            <a:ext cx="5062755" cy="2554545"/>
          </a:xfrm>
          <a:prstGeom prst="rect">
            <a:avLst/>
          </a:prstGeom>
          <a:noFill/>
        </p:spPr>
        <p:txBody>
          <a:bodyPr wrap="square">
            <a:spAutoFit/>
          </a:bodyPr>
          <a:lstStyle/>
          <a:p>
            <a:pPr algn="just"/>
            <a:r>
              <a:rPr lang="en-US" sz="1000" b="1" dirty="0">
                <a:latin typeface=" Arial"/>
              </a:rPr>
              <a:t>Note. The Chinese concepts of electromagnetic attack and electromagnetic defense comprise what both China and the U.S. refer to as electronic warfare (EW). </a:t>
            </a:r>
          </a:p>
          <a:p>
            <a:pPr algn="just"/>
            <a:endParaRPr lang="en-US" sz="1000" dirty="0">
              <a:latin typeface=" Arial"/>
            </a:endParaRPr>
          </a:p>
          <a:p>
            <a:pPr algn="just"/>
            <a:r>
              <a:rPr lang="en-US" sz="1000" b="1" dirty="0">
                <a:latin typeface=" Arial"/>
              </a:rPr>
              <a:t>Electromagnetic Protection.   </a:t>
            </a:r>
            <a:r>
              <a:rPr lang="en-US" sz="1000" dirty="0">
                <a:latin typeface=" Arial"/>
              </a:rPr>
              <a:t>Electromagnetic protection contains those measures put into place to resist enemy electromagnetic attack. There are two main modes of electromagnetic protection: </a:t>
            </a:r>
            <a:r>
              <a:rPr lang="en-US" sz="1000" dirty="0" err="1">
                <a:latin typeface=" Arial"/>
              </a:rPr>
              <a:t>counterelectronic</a:t>
            </a:r>
            <a:r>
              <a:rPr lang="en-US" sz="1000" dirty="0">
                <a:latin typeface=" Arial"/>
              </a:rPr>
              <a:t> reconnaissance and </a:t>
            </a:r>
            <a:r>
              <a:rPr lang="en-US" sz="1000" dirty="0" err="1">
                <a:latin typeface=" Arial"/>
              </a:rPr>
              <a:t>counterelectronic</a:t>
            </a:r>
            <a:r>
              <a:rPr lang="en-US" sz="1000" dirty="0">
                <a:latin typeface=" Arial"/>
              </a:rPr>
              <a:t> jamming. </a:t>
            </a:r>
            <a:r>
              <a:rPr lang="en-US" sz="1000" dirty="0" err="1">
                <a:latin typeface=" Arial"/>
              </a:rPr>
              <a:t>Counterelectronic</a:t>
            </a:r>
            <a:r>
              <a:rPr lang="en-US" sz="1000" dirty="0">
                <a:latin typeface=" Arial"/>
              </a:rPr>
              <a:t> reconnaissance is the use of both active and passive means to prevent enemy collection on friendly IW systems. This includes active suppression of enemy collection systems, concealment of friendly electromagnetic signals, the use of decoy or spoof signals to confuse enemy collection, and physical targeting of enemy collection systems. </a:t>
            </a:r>
            <a:r>
              <a:rPr lang="en-US" sz="1000" dirty="0" err="1">
                <a:latin typeface=" Arial"/>
              </a:rPr>
              <a:t>Counterelectronic</a:t>
            </a:r>
            <a:r>
              <a:rPr lang="en-US" sz="1000" dirty="0">
                <a:latin typeface=" Arial"/>
              </a:rPr>
              <a:t> jamming consists of those systems and techniques that either eliminate or weaken the effects of enemy jamming. This includes hardening IW systems, using of more powerful or more resistant emitters, and carefully monitoring information to weed out disinformation planted by the enemy. </a:t>
            </a:r>
          </a:p>
          <a:p>
            <a:pPr algn="just"/>
            <a:endParaRPr lang="en-US" sz="1000" dirty="0">
              <a:latin typeface=" Arial"/>
            </a:endParaRPr>
          </a:p>
        </p:txBody>
      </p:sp>
      <p:sp>
        <p:nvSpPr>
          <p:cNvPr id="12" name="TextBox 11">
            <a:extLst>
              <a:ext uri="{FF2B5EF4-FFF2-40B4-BE49-F238E27FC236}">
                <a16:creationId xmlns:a16="http://schemas.microsoft.com/office/drawing/2014/main" id="{CC5D8DB4-A480-8B85-4230-D9AB1B897532}"/>
              </a:ext>
            </a:extLst>
          </p:cNvPr>
          <p:cNvSpPr txBox="1"/>
          <p:nvPr/>
        </p:nvSpPr>
        <p:spPr>
          <a:xfrm>
            <a:off x="279814" y="5498531"/>
            <a:ext cx="11436668" cy="1169551"/>
          </a:xfrm>
          <a:prstGeom prst="rect">
            <a:avLst/>
          </a:prstGeom>
          <a:noFill/>
        </p:spPr>
        <p:txBody>
          <a:bodyPr wrap="square">
            <a:spAutoFit/>
          </a:bodyPr>
          <a:lstStyle/>
          <a:p>
            <a:pPr algn="just"/>
            <a:r>
              <a:rPr lang="en-US" sz="1000" b="1" dirty="0">
                <a:latin typeface=" Arial"/>
              </a:rPr>
              <a:t>Note. The Chinese concepts of network attack and network defense comprise what both China and the U.S. refer to as cyber warfare. </a:t>
            </a:r>
          </a:p>
          <a:p>
            <a:pPr algn="just"/>
            <a:endParaRPr lang="en-US" sz="1000" dirty="0">
              <a:latin typeface=" Arial"/>
            </a:endParaRPr>
          </a:p>
          <a:p>
            <a:pPr algn="just"/>
            <a:r>
              <a:rPr lang="en-US" sz="1000" b="1" dirty="0">
                <a:latin typeface=" Arial"/>
              </a:rPr>
              <a:t>Network Protection</a:t>
            </a:r>
            <a:r>
              <a:rPr lang="en-US" sz="1000" dirty="0">
                <a:latin typeface=" Arial"/>
              </a:rPr>
              <a:t>. Network protection encompasses those measures put into place to resist enemy network attack. There are two main types of network protection: computer virus defense and hacker defense. Each seeks to proactively protect friendly hardware, software, and networks from both overt and covert enemy intrusion. Network defense is both an active and passive activity. Passive defense seeks to prevent, disrupt, or delay intrusion, while active defense seeks to identify and stop intrusion after it occurs. Due to the extensive use of computer networks, along with the wide variety of hardware and software in use, network defense is seen as a highly difficult—though highly important—tactical task. </a:t>
            </a:r>
          </a:p>
          <a:p>
            <a:pPr algn="just"/>
            <a:endParaRPr lang="en-US" sz="1000" dirty="0">
              <a:latin typeface=" Arial"/>
            </a:endParaRPr>
          </a:p>
        </p:txBody>
      </p:sp>
      <p:pic>
        <p:nvPicPr>
          <p:cNvPr id="464" name="Picture 463">
            <a:extLst>
              <a:ext uri="{FF2B5EF4-FFF2-40B4-BE49-F238E27FC236}">
                <a16:creationId xmlns:a16="http://schemas.microsoft.com/office/drawing/2014/main" id="{8F5B79F5-E841-08E3-A021-367989DC9AA2}"/>
              </a:ext>
            </a:extLst>
          </p:cNvPr>
          <p:cNvPicPr>
            <a:picLocks noChangeAspect="1"/>
          </p:cNvPicPr>
          <p:nvPr/>
        </p:nvPicPr>
        <p:blipFill rotWithShape="1">
          <a:blip r:embed="rId5"/>
          <a:srcRect l="34175" r="30279"/>
          <a:stretch/>
        </p:blipFill>
        <p:spPr>
          <a:xfrm>
            <a:off x="4678368" y="1300412"/>
            <a:ext cx="443547" cy="1660060"/>
          </a:xfrm>
          <a:prstGeom prst="rect">
            <a:avLst/>
          </a:prstGeom>
        </p:spPr>
      </p:pic>
      <p:graphicFrame>
        <p:nvGraphicFramePr>
          <p:cNvPr id="466" name="Table 466">
            <a:extLst>
              <a:ext uri="{FF2B5EF4-FFF2-40B4-BE49-F238E27FC236}">
                <a16:creationId xmlns:a16="http://schemas.microsoft.com/office/drawing/2014/main" id="{4D0BFFDF-3E4E-74F0-7CFD-B7AE5855BDFC}"/>
              </a:ext>
            </a:extLst>
          </p:cNvPr>
          <p:cNvGraphicFramePr>
            <a:graphicFrameLocks noGrp="1"/>
          </p:cNvGraphicFramePr>
          <p:nvPr>
            <p:extLst>
              <p:ext uri="{D42A27DB-BD31-4B8C-83A1-F6EECF244321}">
                <p14:modId xmlns:p14="http://schemas.microsoft.com/office/powerpoint/2010/main" val="412256030"/>
              </p:ext>
            </p:extLst>
          </p:nvPr>
        </p:nvGraphicFramePr>
        <p:xfrm>
          <a:off x="5615225" y="2051081"/>
          <a:ext cx="6101257" cy="2946364"/>
        </p:xfrm>
        <a:graphic>
          <a:graphicData uri="http://schemas.openxmlformats.org/drawingml/2006/table">
            <a:tbl>
              <a:tblPr firstRow="1" bandRow="1">
                <a:tableStyleId>{85BE263C-DBD7-4A20-BB59-AAB30ACAA65A}</a:tableStyleId>
              </a:tblPr>
              <a:tblGrid>
                <a:gridCol w="911993">
                  <a:extLst>
                    <a:ext uri="{9D8B030D-6E8A-4147-A177-3AD203B41FA5}">
                      <a16:colId xmlns:a16="http://schemas.microsoft.com/office/drawing/2014/main" val="1388470264"/>
                    </a:ext>
                  </a:extLst>
                </a:gridCol>
                <a:gridCol w="847492">
                  <a:extLst>
                    <a:ext uri="{9D8B030D-6E8A-4147-A177-3AD203B41FA5}">
                      <a16:colId xmlns:a16="http://schemas.microsoft.com/office/drawing/2014/main" val="3589420991"/>
                    </a:ext>
                  </a:extLst>
                </a:gridCol>
                <a:gridCol w="547922">
                  <a:extLst>
                    <a:ext uri="{9D8B030D-6E8A-4147-A177-3AD203B41FA5}">
                      <a16:colId xmlns:a16="http://schemas.microsoft.com/office/drawing/2014/main" val="3150379888"/>
                    </a:ext>
                  </a:extLst>
                </a:gridCol>
                <a:gridCol w="857132">
                  <a:extLst>
                    <a:ext uri="{9D8B030D-6E8A-4147-A177-3AD203B41FA5}">
                      <a16:colId xmlns:a16="http://schemas.microsoft.com/office/drawing/2014/main" val="867983816"/>
                    </a:ext>
                  </a:extLst>
                </a:gridCol>
                <a:gridCol w="880946">
                  <a:extLst>
                    <a:ext uri="{9D8B030D-6E8A-4147-A177-3AD203B41FA5}">
                      <a16:colId xmlns:a16="http://schemas.microsoft.com/office/drawing/2014/main" val="1545272748"/>
                    </a:ext>
                  </a:extLst>
                </a:gridCol>
                <a:gridCol w="2055772">
                  <a:extLst>
                    <a:ext uri="{9D8B030D-6E8A-4147-A177-3AD203B41FA5}">
                      <a16:colId xmlns:a16="http://schemas.microsoft.com/office/drawing/2014/main" val="3884970214"/>
                    </a:ext>
                  </a:extLst>
                </a:gridCol>
              </a:tblGrid>
              <a:tr h="334799">
                <a:tc>
                  <a:txBody>
                    <a:bodyPr/>
                    <a:lstStyle/>
                    <a:p>
                      <a:pPr algn="ctr"/>
                      <a:endParaRPr lang="en-US" sz="1000" dirty="0">
                        <a:latin typeface=" Arial" panose="02020603050405020304"/>
                      </a:endParaRPr>
                    </a:p>
                  </a:txBody>
                  <a:tcPr anchor="ctr">
                    <a:solidFill>
                      <a:srgbClr val="FF0000"/>
                    </a:solidFill>
                  </a:tcPr>
                </a:tc>
                <a:tc>
                  <a:txBody>
                    <a:bodyPr/>
                    <a:lstStyle/>
                    <a:p>
                      <a:pPr algn="ctr"/>
                      <a:r>
                        <a:rPr lang="en-US" sz="800" dirty="0">
                          <a:latin typeface=" Arial" panose="02020603050405020304"/>
                        </a:rPr>
                        <a:t>Designation</a:t>
                      </a:r>
                    </a:p>
                  </a:txBody>
                  <a:tcPr anchor="ctr">
                    <a:solidFill>
                      <a:srgbClr val="FF0000"/>
                    </a:solidFill>
                  </a:tcPr>
                </a:tc>
                <a:tc>
                  <a:txBody>
                    <a:bodyPr/>
                    <a:lstStyle/>
                    <a:p>
                      <a:pPr algn="ctr"/>
                      <a:r>
                        <a:rPr lang="en-US" sz="800" dirty="0">
                          <a:latin typeface=" Arial" panose="02020603050405020304"/>
                        </a:rPr>
                        <a:t>Type</a:t>
                      </a:r>
                    </a:p>
                  </a:txBody>
                  <a:tcPr anchor="ctr">
                    <a:solidFill>
                      <a:srgbClr val="FF0000"/>
                    </a:solidFill>
                  </a:tcPr>
                </a:tc>
                <a:tc>
                  <a:txBody>
                    <a:bodyPr/>
                    <a:lstStyle/>
                    <a:p>
                      <a:pPr algn="ctr"/>
                      <a:r>
                        <a:rPr lang="en-US" sz="800" dirty="0">
                          <a:latin typeface=" Arial" panose="02020603050405020304"/>
                        </a:rPr>
                        <a:t>Frequency Range</a:t>
                      </a:r>
                    </a:p>
                  </a:txBody>
                  <a:tcPr anchor="ctr">
                    <a:solidFill>
                      <a:srgbClr val="FF0000"/>
                    </a:solidFill>
                  </a:tcPr>
                </a:tc>
                <a:tc>
                  <a:txBody>
                    <a:bodyPr/>
                    <a:lstStyle/>
                    <a:p>
                      <a:pPr algn="ctr"/>
                      <a:r>
                        <a:rPr lang="en-US" sz="800" dirty="0">
                          <a:latin typeface=" Arial" panose="02020603050405020304"/>
                        </a:rPr>
                        <a:t>Power Output</a:t>
                      </a:r>
                    </a:p>
                  </a:txBody>
                  <a:tcPr anchor="ctr">
                    <a:solidFill>
                      <a:srgbClr val="FF0000"/>
                    </a:solidFill>
                  </a:tcPr>
                </a:tc>
                <a:tc>
                  <a:txBody>
                    <a:bodyPr/>
                    <a:lstStyle/>
                    <a:p>
                      <a:pPr algn="ctr"/>
                      <a:r>
                        <a:rPr lang="en-US" sz="800" dirty="0">
                          <a:latin typeface=" Arial" panose="02020603050405020304"/>
                        </a:rPr>
                        <a:t>Notes</a:t>
                      </a:r>
                    </a:p>
                  </a:txBody>
                  <a:tcPr anchor="ctr">
                    <a:solidFill>
                      <a:srgbClr val="FF0000"/>
                    </a:solidFill>
                  </a:tcPr>
                </a:tc>
                <a:extLst>
                  <a:ext uri="{0D108BD9-81ED-4DB2-BD59-A6C34878D82A}">
                    <a16:rowId xmlns:a16="http://schemas.microsoft.com/office/drawing/2014/main" val="1458891557"/>
                  </a:ext>
                </a:extLst>
              </a:tr>
              <a:tr h="416524">
                <a:tc>
                  <a:txBody>
                    <a:bodyPr/>
                    <a:lstStyle/>
                    <a:p>
                      <a:endParaRPr lang="en-US" sz="1000" dirty="0">
                        <a:latin typeface=" Arial" panose="02020603050405020304"/>
                      </a:endParaRPr>
                    </a:p>
                  </a:txBody>
                  <a:tcPr/>
                </a:tc>
                <a:tc>
                  <a:txBody>
                    <a:bodyPr/>
                    <a:lstStyle/>
                    <a:p>
                      <a:pPr algn="ctr"/>
                      <a:r>
                        <a:rPr lang="en-US" sz="800" dirty="0">
                          <a:latin typeface=" Arial" panose="02020603050405020304"/>
                        </a:rPr>
                        <a:t>VRS-1</a:t>
                      </a:r>
                    </a:p>
                  </a:txBody>
                  <a:tcPr anchor="ctr"/>
                </a:tc>
                <a:tc>
                  <a:txBody>
                    <a:bodyPr/>
                    <a:lstStyle/>
                    <a:p>
                      <a:pPr algn="ctr"/>
                      <a:r>
                        <a:rPr lang="en-US" sz="800" dirty="0">
                          <a:latin typeface=" Arial" panose="02020603050405020304"/>
                        </a:rPr>
                        <a:t>VHF Radio</a:t>
                      </a:r>
                    </a:p>
                  </a:txBody>
                  <a:tcPr anchor="ctr"/>
                </a:tc>
                <a:tc>
                  <a:txBody>
                    <a:bodyPr/>
                    <a:lstStyle/>
                    <a:p>
                      <a:pPr algn="ctr"/>
                      <a:r>
                        <a:rPr lang="en-US" sz="800" dirty="0">
                          <a:latin typeface=" Arial" panose="02020603050405020304"/>
                        </a:rPr>
                        <a:t>30-88 MHz</a:t>
                      </a:r>
                    </a:p>
                    <a:p>
                      <a:pPr algn="ctr"/>
                      <a:r>
                        <a:rPr lang="en-US" sz="800" dirty="0">
                          <a:latin typeface=" Arial" panose="02020603050405020304"/>
                        </a:rPr>
                        <a:t>108-174 MHz</a:t>
                      </a:r>
                    </a:p>
                    <a:p>
                      <a:pPr algn="ctr"/>
                      <a:r>
                        <a:rPr lang="en-US" sz="800" dirty="0">
                          <a:latin typeface=" Arial" panose="02020603050405020304"/>
                        </a:rPr>
                        <a:t>225-420 MHz</a:t>
                      </a:r>
                    </a:p>
                  </a:txBody>
                  <a:tcPr anchor="ctr"/>
                </a:tc>
                <a:tc>
                  <a:txBody>
                    <a:bodyPr/>
                    <a:lstStyle/>
                    <a:p>
                      <a:pPr algn="ctr"/>
                      <a:r>
                        <a:rPr lang="en-US" sz="800" dirty="0">
                          <a:latin typeface=" Arial" panose="02020603050405020304"/>
                        </a:rPr>
                        <a:t>15W</a:t>
                      </a:r>
                    </a:p>
                  </a:txBody>
                  <a:tcPr anchor="ctr"/>
                </a:tc>
                <a:tc>
                  <a:txBody>
                    <a:bodyPr/>
                    <a:lstStyle/>
                    <a:p>
                      <a:pPr algn="just"/>
                      <a:r>
                        <a:rPr lang="en-US" sz="800" dirty="0">
                          <a:latin typeface=" Arial" panose="02020603050405020304"/>
                        </a:rPr>
                        <a:t>The VRS-1 Chinese VHF Radio is mainly used for the cooperative communication among Army, Navy and Air Force.</a:t>
                      </a:r>
                    </a:p>
                  </a:txBody>
                  <a:tcPr anchor="ctr"/>
                </a:tc>
                <a:extLst>
                  <a:ext uri="{0D108BD9-81ED-4DB2-BD59-A6C34878D82A}">
                    <a16:rowId xmlns:a16="http://schemas.microsoft.com/office/drawing/2014/main" val="2406772684"/>
                  </a:ext>
                </a:extLst>
              </a:tr>
              <a:tr h="453271">
                <a:tc>
                  <a:txBody>
                    <a:bodyPr/>
                    <a:lstStyle/>
                    <a:p>
                      <a:endParaRPr lang="en-US" sz="1000" dirty="0">
                        <a:latin typeface=" Arial" panose="02020603050405020304"/>
                      </a:endParaRPr>
                    </a:p>
                  </a:txBody>
                  <a:tcPr/>
                </a:tc>
                <a:tc>
                  <a:txBody>
                    <a:bodyPr/>
                    <a:lstStyle/>
                    <a:p>
                      <a:pPr algn="ctr"/>
                      <a:r>
                        <a:rPr lang="en-US" sz="800" dirty="0">
                          <a:latin typeface=" Arial" panose="02020603050405020304"/>
                        </a:rPr>
                        <a:t>TBR-120A or</a:t>
                      </a:r>
                      <a:br>
                        <a:rPr lang="en-US" sz="800" dirty="0">
                          <a:latin typeface=" Arial" panose="02020603050405020304"/>
                        </a:rPr>
                      </a:br>
                      <a:r>
                        <a:rPr lang="en-US" sz="800" dirty="0">
                          <a:latin typeface=" Arial" panose="02020603050405020304"/>
                        </a:rPr>
                        <a:t>BWT-119</a:t>
                      </a:r>
                    </a:p>
                  </a:txBody>
                  <a:tcPr anchor="ctr"/>
                </a:tc>
                <a:tc>
                  <a:txBody>
                    <a:bodyPr/>
                    <a:lstStyle/>
                    <a:p>
                      <a:pPr algn="ctr"/>
                      <a:r>
                        <a:rPr lang="en-US" sz="800" dirty="0">
                          <a:latin typeface=" Arial" panose="02020603050405020304"/>
                        </a:rPr>
                        <a:t>VHF Radio</a:t>
                      </a:r>
                    </a:p>
                  </a:txBody>
                  <a:tcPr anchor="ctr"/>
                </a:tc>
                <a:tc>
                  <a:txBody>
                    <a:bodyPr/>
                    <a:lstStyle/>
                    <a:p>
                      <a:pPr algn="ctr"/>
                      <a:r>
                        <a:rPr lang="en-US" sz="800" dirty="0">
                          <a:latin typeface=" Arial" panose="02020603050405020304"/>
                        </a:rPr>
                        <a:t>20 - 79.975 MHz</a:t>
                      </a:r>
                    </a:p>
                  </a:txBody>
                  <a:tcPr anchor="ctr"/>
                </a:tc>
                <a:tc>
                  <a:txBody>
                    <a:bodyPr/>
                    <a:lstStyle/>
                    <a:p>
                      <a:pPr algn="ctr"/>
                      <a:r>
                        <a:rPr lang="en-US" sz="800" dirty="0">
                          <a:latin typeface=" Arial" panose="02020603050405020304"/>
                        </a:rPr>
                        <a:t>6W</a:t>
                      </a:r>
                    </a:p>
                  </a:txBody>
                  <a:tcPr anchor="ctr"/>
                </a:tc>
                <a:tc>
                  <a:txBody>
                    <a:bodyPr/>
                    <a:lstStyle/>
                    <a:p>
                      <a:pPr algn="just"/>
                      <a:r>
                        <a:rPr lang="en-US" sz="800" dirty="0">
                          <a:latin typeface=" Arial" panose="02020603050405020304"/>
                        </a:rPr>
                        <a:t>the main Regiment-Battalion level general purpose transceiver in PLA infantry units</a:t>
                      </a:r>
                    </a:p>
                  </a:txBody>
                  <a:tcPr anchor="ctr"/>
                </a:tc>
                <a:extLst>
                  <a:ext uri="{0D108BD9-81ED-4DB2-BD59-A6C34878D82A}">
                    <a16:rowId xmlns:a16="http://schemas.microsoft.com/office/drawing/2014/main" val="1065789553"/>
                  </a:ext>
                </a:extLst>
              </a:tr>
              <a:tr h="416524">
                <a:tc>
                  <a:txBody>
                    <a:bodyPr/>
                    <a:lstStyle/>
                    <a:p>
                      <a:endParaRPr lang="en-US" sz="1000" dirty="0">
                        <a:latin typeface=" Arial" panose="02020603050405020304"/>
                      </a:endParaRPr>
                    </a:p>
                  </a:txBody>
                  <a:tcPr/>
                </a:tc>
                <a:tc>
                  <a:txBody>
                    <a:bodyPr/>
                    <a:lstStyle/>
                    <a:p>
                      <a:pPr algn="ctr"/>
                      <a:r>
                        <a:rPr lang="en-US" sz="800" dirty="0">
                          <a:latin typeface=" Arial" panose="02020603050405020304"/>
                        </a:rPr>
                        <a:t>TBR001A</a:t>
                      </a:r>
                    </a:p>
                  </a:txBody>
                  <a:tcPr anchor="ctr"/>
                </a:tc>
                <a:tc>
                  <a:txBody>
                    <a:bodyPr/>
                    <a:lstStyle/>
                    <a:p>
                      <a:pPr algn="ctr"/>
                      <a:r>
                        <a:rPr lang="en-US" sz="800" dirty="0">
                          <a:latin typeface=" Arial" panose="02020603050405020304"/>
                        </a:rPr>
                        <a:t>VHF Radio</a:t>
                      </a:r>
                    </a:p>
                  </a:txBody>
                  <a:tcPr anchor="ctr"/>
                </a:tc>
                <a:tc>
                  <a:txBody>
                    <a:bodyPr/>
                    <a:lstStyle/>
                    <a:p>
                      <a:pPr algn="ctr"/>
                      <a:r>
                        <a:rPr lang="en-US" sz="800" dirty="0">
                          <a:latin typeface=" Arial" panose="02020603050405020304"/>
                        </a:rPr>
                        <a:t>46.5 – 49.5 MHz</a:t>
                      </a:r>
                    </a:p>
                  </a:txBody>
                  <a:tcPr anchor="ctr"/>
                </a:tc>
                <a:tc>
                  <a:txBody>
                    <a:bodyPr/>
                    <a:lstStyle/>
                    <a:p>
                      <a:pPr algn="ctr"/>
                      <a:r>
                        <a:rPr lang="en-US" sz="800" dirty="0">
                          <a:latin typeface=" Arial" panose="02020603050405020304"/>
                        </a:rPr>
                        <a:t>0.5W</a:t>
                      </a:r>
                    </a:p>
                  </a:txBody>
                  <a:tcPr anchor="ctr"/>
                </a:tc>
                <a:tc>
                  <a:txBody>
                    <a:bodyPr/>
                    <a:lstStyle/>
                    <a:p>
                      <a:pPr algn="just"/>
                      <a:r>
                        <a:rPr lang="en-US" sz="800" b="0" i="0" kern="1200" dirty="0">
                          <a:solidFill>
                            <a:schemeClr val="dk1"/>
                          </a:solidFill>
                          <a:effectLst/>
                          <a:latin typeface=" Arial" panose="02020603050405020304"/>
                          <a:ea typeface="+mn-ea"/>
                          <a:cs typeface="+mn-cs"/>
                        </a:rPr>
                        <a:t> It is designed to communicate between squad leaders and platoon/company commanders. It could also be used as a repeater in the battlefield.</a:t>
                      </a:r>
                      <a:endParaRPr lang="en-US" sz="200" dirty="0">
                        <a:latin typeface=" Arial" panose="02020603050405020304"/>
                      </a:endParaRPr>
                    </a:p>
                  </a:txBody>
                  <a:tcPr anchor="ctr"/>
                </a:tc>
                <a:extLst>
                  <a:ext uri="{0D108BD9-81ED-4DB2-BD59-A6C34878D82A}">
                    <a16:rowId xmlns:a16="http://schemas.microsoft.com/office/drawing/2014/main" val="1195638650"/>
                  </a:ext>
                </a:extLst>
              </a:tr>
              <a:tr h="416524">
                <a:tc>
                  <a:txBody>
                    <a:bodyPr/>
                    <a:lstStyle/>
                    <a:p>
                      <a:endParaRPr lang="en-US" sz="1000" dirty="0">
                        <a:latin typeface=" Arial" panose="02020603050405020304"/>
                      </a:endParaRPr>
                    </a:p>
                  </a:txBody>
                  <a:tcPr/>
                </a:tc>
                <a:tc>
                  <a:txBody>
                    <a:bodyPr/>
                    <a:lstStyle/>
                    <a:p>
                      <a:pPr algn="ctr"/>
                      <a:r>
                        <a:rPr lang="en-US" sz="800" dirty="0">
                          <a:latin typeface=" Arial" panose="02020603050405020304"/>
                        </a:rPr>
                        <a:t>BT-1 (ZT-1)</a:t>
                      </a:r>
                    </a:p>
                  </a:txBody>
                  <a:tcPr anchor="ctr"/>
                </a:tc>
                <a:tc>
                  <a:txBody>
                    <a:bodyPr/>
                    <a:lstStyle/>
                    <a:p>
                      <a:pPr algn="ctr"/>
                      <a:r>
                        <a:rPr lang="en-US" sz="800" dirty="0">
                          <a:latin typeface=" Arial" panose="02020603050405020304"/>
                        </a:rPr>
                        <a:t>VHF Radio</a:t>
                      </a:r>
                    </a:p>
                  </a:txBody>
                  <a:tcPr anchor="ctr"/>
                </a:tc>
                <a:tc>
                  <a:txBody>
                    <a:bodyPr/>
                    <a:lstStyle/>
                    <a:p>
                      <a:pPr algn="ctr"/>
                      <a:r>
                        <a:rPr lang="en-US" sz="800" dirty="0">
                          <a:latin typeface=" Arial" panose="02020603050405020304"/>
                        </a:rPr>
                        <a:t>30-88 MHz</a:t>
                      </a:r>
                    </a:p>
                  </a:txBody>
                  <a:tcPr anchor="ctr"/>
                </a:tc>
                <a:tc>
                  <a:txBody>
                    <a:bodyPr/>
                    <a:lstStyle/>
                    <a:p>
                      <a:pPr algn="ctr"/>
                      <a:r>
                        <a:rPr lang="en-US" sz="800" dirty="0">
                          <a:latin typeface=" Arial" panose="02020603050405020304"/>
                        </a:rPr>
                        <a:t>4W - Manpack  </a:t>
                      </a:r>
                    </a:p>
                    <a:p>
                      <a:pPr algn="ctr"/>
                      <a:r>
                        <a:rPr lang="en-US" sz="800" dirty="0">
                          <a:latin typeface=" Arial" panose="02020603050405020304"/>
                        </a:rPr>
                        <a:t>50W - Vehicle </a:t>
                      </a:r>
                    </a:p>
                  </a:txBody>
                  <a:tcPr anchor="ctr"/>
                </a:tc>
                <a:tc>
                  <a:txBody>
                    <a:bodyPr/>
                    <a:lstStyle/>
                    <a:p>
                      <a:pPr algn="just"/>
                      <a:r>
                        <a:rPr lang="en-US" sz="800" dirty="0">
                          <a:latin typeface=" Arial" panose="02020603050405020304"/>
                        </a:rPr>
                        <a:t> Chinese VHF Radio manpack FH radio is designed for combat operations.</a:t>
                      </a:r>
                    </a:p>
                  </a:txBody>
                  <a:tcPr anchor="ctr"/>
                </a:tc>
                <a:extLst>
                  <a:ext uri="{0D108BD9-81ED-4DB2-BD59-A6C34878D82A}">
                    <a16:rowId xmlns:a16="http://schemas.microsoft.com/office/drawing/2014/main" val="2125611998"/>
                  </a:ext>
                </a:extLst>
              </a:tr>
              <a:tr h="416524">
                <a:tc>
                  <a:txBody>
                    <a:bodyPr/>
                    <a:lstStyle/>
                    <a:p>
                      <a:endParaRPr lang="en-US" sz="1000" dirty="0">
                        <a:latin typeface=" Arial" panose="02020603050405020304"/>
                      </a:endParaRPr>
                    </a:p>
                  </a:txBody>
                  <a:tcPr/>
                </a:tc>
                <a:tc>
                  <a:txBody>
                    <a:bodyPr/>
                    <a:lstStyle/>
                    <a:p>
                      <a:pPr algn="ctr"/>
                      <a:r>
                        <a:rPr lang="en-US" sz="800" dirty="0">
                          <a:latin typeface=" Arial" panose="02020603050405020304"/>
                        </a:rPr>
                        <a:t>TBR-119</a:t>
                      </a:r>
                    </a:p>
                  </a:txBody>
                  <a:tcPr anchor="ctr"/>
                </a:tc>
                <a:tc>
                  <a:txBody>
                    <a:bodyPr/>
                    <a:lstStyle/>
                    <a:p>
                      <a:r>
                        <a:rPr lang="en-US" sz="800" dirty="0">
                          <a:latin typeface=" Arial" panose="02020603050405020304"/>
                        </a:rPr>
                        <a:t>SDR</a:t>
                      </a:r>
                    </a:p>
                  </a:txBody>
                  <a:tcPr anchor="ctr"/>
                </a:tc>
                <a:tc>
                  <a:txBody>
                    <a:bodyPr/>
                    <a:lstStyle/>
                    <a:p>
                      <a:pPr algn="ctr"/>
                      <a:r>
                        <a:rPr lang="en-US" sz="800" dirty="0">
                          <a:latin typeface=" Arial" panose="02020603050405020304"/>
                        </a:rPr>
                        <a:t>100kHz – </a:t>
                      </a:r>
                      <a:br>
                        <a:rPr lang="en-US" sz="800" dirty="0">
                          <a:latin typeface=" Arial" panose="02020603050405020304"/>
                        </a:rPr>
                      </a:br>
                      <a:r>
                        <a:rPr lang="en-US" sz="800" dirty="0">
                          <a:latin typeface=" Arial" panose="02020603050405020304"/>
                        </a:rPr>
                        <a:t>2 GHz</a:t>
                      </a:r>
                    </a:p>
                  </a:txBody>
                  <a:tcPr anchor="ctr"/>
                </a:tc>
                <a:tc>
                  <a:txBody>
                    <a:bodyPr/>
                    <a:lstStyle/>
                    <a:p>
                      <a:pPr algn="ctr"/>
                      <a:r>
                        <a:rPr lang="en-US" sz="800" dirty="0">
                          <a:latin typeface=" Arial" panose="02020603050405020304"/>
                        </a:rPr>
                        <a:t> 20W/100W</a:t>
                      </a:r>
                    </a:p>
                  </a:txBody>
                  <a:tcPr anchor="ctr"/>
                </a:tc>
                <a:tc>
                  <a:txBody>
                    <a:bodyPr/>
                    <a:lstStyle/>
                    <a:p>
                      <a:pPr algn="just"/>
                      <a:r>
                        <a:rPr lang="en-US" sz="800" dirty="0">
                          <a:latin typeface=" Arial" panose="02020603050405020304"/>
                        </a:rPr>
                        <a:t>The TBR-119 Chinese SDR Transceiver is a multi-purpose vehicle/backpack tactical radio station with all the functions of traditional ones. It supports SSB, CW, AM, FM, DMR. </a:t>
                      </a:r>
                    </a:p>
                  </a:txBody>
                  <a:tcPr anchor="ctr"/>
                </a:tc>
                <a:extLst>
                  <a:ext uri="{0D108BD9-81ED-4DB2-BD59-A6C34878D82A}">
                    <a16:rowId xmlns:a16="http://schemas.microsoft.com/office/drawing/2014/main" val="1897868834"/>
                  </a:ext>
                </a:extLst>
              </a:tr>
            </a:tbl>
          </a:graphicData>
        </a:graphic>
      </p:graphicFrame>
      <p:pic>
        <p:nvPicPr>
          <p:cNvPr id="465" name="Picture 464">
            <a:extLst>
              <a:ext uri="{FF2B5EF4-FFF2-40B4-BE49-F238E27FC236}">
                <a16:creationId xmlns:a16="http://schemas.microsoft.com/office/drawing/2014/main" id="{4B402934-0652-8210-A0B7-4ECF246D46B7}"/>
              </a:ext>
            </a:extLst>
          </p:cNvPr>
          <p:cNvPicPr>
            <a:picLocks noChangeAspect="1"/>
          </p:cNvPicPr>
          <p:nvPr/>
        </p:nvPicPr>
        <p:blipFill>
          <a:blip r:embed="rId6"/>
          <a:stretch>
            <a:fillRect/>
          </a:stretch>
        </p:blipFill>
        <p:spPr>
          <a:xfrm>
            <a:off x="5734877" y="2482103"/>
            <a:ext cx="557708" cy="328715"/>
          </a:xfrm>
          <a:prstGeom prst="rect">
            <a:avLst/>
          </a:prstGeom>
        </p:spPr>
      </p:pic>
      <p:pic>
        <p:nvPicPr>
          <p:cNvPr id="467" name="Picture 466">
            <a:extLst>
              <a:ext uri="{FF2B5EF4-FFF2-40B4-BE49-F238E27FC236}">
                <a16:creationId xmlns:a16="http://schemas.microsoft.com/office/drawing/2014/main" id="{1FD13FAA-7F9E-090F-D87D-3762F5BD9D8E}"/>
              </a:ext>
            </a:extLst>
          </p:cNvPr>
          <p:cNvPicPr>
            <a:picLocks noChangeAspect="1"/>
          </p:cNvPicPr>
          <p:nvPr/>
        </p:nvPicPr>
        <p:blipFill>
          <a:blip r:embed="rId7"/>
          <a:stretch>
            <a:fillRect/>
          </a:stretch>
        </p:blipFill>
        <p:spPr>
          <a:xfrm>
            <a:off x="5849373" y="2885877"/>
            <a:ext cx="328715" cy="328715"/>
          </a:xfrm>
          <a:prstGeom prst="rect">
            <a:avLst/>
          </a:prstGeom>
        </p:spPr>
      </p:pic>
      <p:pic>
        <p:nvPicPr>
          <p:cNvPr id="468" name="Picture 467">
            <a:extLst>
              <a:ext uri="{FF2B5EF4-FFF2-40B4-BE49-F238E27FC236}">
                <a16:creationId xmlns:a16="http://schemas.microsoft.com/office/drawing/2014/main" id="{969E831F-7F4C-51FA-572C-0AF53ABEED95}"/>
              </a:ext>
            </a:extLst>
          </p:cNvPr>
          <p:cNvPicPr>
            <a:picLocks noChangeAspect="1"/>
          </p:cNvPicPr>
          <p:nvPr/>
        </p:nvPicPr>
        <p:blipFill>
          <a:blip r:embed="rId8"/>
          <a:stretch>
            <a:fillRect/>
          </a:stretch>
        </p:blipFill>
        <p:spPr>
          <a:xfrm>
            <a:off x="5734877" y="3368116"/>
            <a:ext cx="570338" cy="443459"/>
          </a:xfrm>
          <a:prstGeom prst="rect">
            <a:avLst/>
          </a:prstGeom>
        </p:spPr>
      </p:pic>
      <p:pic>
        <p:nvPicPr>
          <p:cNvPr id="469" name="Picture 468">
            <a:extLst>
              <a:ext uri="{FF2B5EF4-FFF2-40B4-BE49-F238E27FC236}">
                <a16:creationId xmlns:a16="http://schemas.microsoft.com/office/drawing/2014/main" id="{1ED9ECA4-E3AA-B282-96D2-934C7F38E3E7}"/>
              </a:ext>
            </a:extLst>
          </p:cNvPr>
          <p:cNvPicPr>
            <a:picLocks noChangeAspect="1"/>
          </p:cNvPicPr>
          <p:nvPr/>
        </p:nvPicPr>
        <p:blipFill>
          <a:blip r:embed="rId9"/>
          <a:stretch>
            <a:fillRect/>
          </a:stretch>
        </p:blipFill>
        <p:spPr>
          <a:xfrm>
            <a:off x="5849373" y="3971349"/>
            <a:ext cx="215247" cy="298411"/>
          </a:xfrm>
          <a:prstGeom prst="rect">
            <a:avLst/>
          </a:prstGeom>
        </p:spPr>
      </p:pic>
      <p:pic>
        <p:nvPicPr>
          <p:cNvPr id="470" name="Picture 469">
            <a:extLst>
              <a:ext uri="{FF2B5EF4-FFF2-40B4-BE49-F238E27FC236}">
                <a16:creationId xmlns:a16="http://schemas.microsoft.com/office/drawing/2014/main" id="{087B19E7-C062-4853-3B64-F7F6D24CB042}"/>
              </a:ext>
            </a:extLst>
          </p:cNvPr>
          <p:cNvPicPr>
            <a:picLocks noChangeAspect="1"/>
          </p:cNvPicPr>
          <p:nvPr/>
        </p:nvPicPr>
        <p:blipFill>
          <a:blip r:embed="rId10"/>
          <a:stretch>
            <a:fillRect/>
          </a:stretch>
        </p:blipFill>
        <p:spPr>
          <a:xfrm>
            <a:off x="5683293" y="4462872"/>
            <a:ext cx="547406" cy="365667"/>
          </a:xfrm>
          <a:prstGeom prst="rect">
            <a:avLst/>
          </a:prstGeom>
        </p:spPr>
      </p:pic>
      <p:sp>
        <p:nvSpPr>
          <p:cNvPr id="2" name="TextBox 1">
            <a:extLst>
              <a:ext uri="{FF2B5EF4-FFF2-40B4-BE49-F238E27FC236}">
                <a16:creationId xmlns:a16="http://schemas.microsoft.com/office/drawing/2014/main" id="{04CFA650-23F2-B356-5979-2D04B7D5EE00}"/>
              </a:ext>
            </a:extLst>
          </p:cNvPr>
          <p:cNvSpPr txBox="1"/>
          <p:nvPr/>
        </p:nvSpPr>
        <p:spPr>
          <a:xfrm>
            <a:off x="6812417" y="1543553"/>
            <a:ext cx="3852017" cy="369332"/>
          </a:xfrm>
          <a:prstGeom prst="rect">
            <a:avLst/>
          </a:prstGeom>
          <a:noFill/>
        </p:spPr>
        <p:txBody>
          <a:bodyPr wrap="none" rtlCol="0">
            <a:spAutoFit/>
          </a:bodyPr>
          <a:lstStyle/>
          <a:p>
            <a:r>
              <a:rPr lang="en-US" dirty="0"/>
              <a:t>PLAA Tactical Communications Systems</a:t>
            </a:r>
          </a:p>
        </p:txBody>
      </p:sp>
      <p:sp>
        <p:nvSpPr>
          <p:cNvPr id="5" name="TextBox 4">
            <a:extLst>
              <a:ext uri="{FF2B5EF4-FFF2-40B4-BE49-F238E27FC236}">
                <a16:creationId xmlns:a16="http://schemas.microsoft.com/office/drawing/2014/main" id="{4D377E64-71C3-5C42-CBD1-4FA5D331294C}"/>
              </a:ext>
            </a:extLst>
          </p:cNvPr>
          <p:cNvSpPr txBox="1"/>
          <p:nvPr/>
        </p:nvSpPr>
        <p:spPr>
          <a:xfrm>
            <a:off x="279814" y="6547061"/>
            <a:ext cx="8611042" cy="338554"/>
          </a:xfrm>
          <a:prstGeom prst="rect">
            <a:avLst/>
          </a:prstGeom>
          <a:noFill/>
        </p:spPr>
        <p:txBody>
          <a:bodyPr wrap="square">
            <a:spAutoFit/>
          </a:bodyPr>
          <a:lstStyle/>
          <a:p>
            <a:r>
              <a:rPr lang="en-US" sz="800" dirty="0">
                <a:latin typeface=" Arial" panose="02020603050405020304"/>
              </a:rPr>
              <a:t>Sources:</a:t>
            </a:r>
          </a:p>
          <a:p>
            <a:r>
              <a:rPr lang="en-US" sz="800" dirty="0">
                <a:latin typeface=" Arial" panose="02020603050405020304"/>
                <a:hlinkClick r:id="rId11"/>
              </a:rPr>
              <a:t>https://odin.tradoc.army.mil/WEG</a:t>
            </a:r>
            <a:r>
              <a:rPr lang="en-US" sz="800" dirty="0">
                <a:latin typeface=" Arial" panose="02020603050405020304"/>
              </a:rPr>
              <a:t>; </a:t>
            </a:r>
            <a:r>
              <a:rPr lang="en-US" sz="800" dirty="0">
                <a:latin typeface=" Arial" panose="02020603050405020304"/>
                <a:hlinkClick r:id="rId12"/>
              </a:rPr>
              <a:t>https://armypubs.army.mil/epubs/DR_pubs/DR_a/ARN34236-ATP_7-100.3-001-WEB-3.pdf</a:t>
            </a:r>
            <a:r>
              <a:rPr lang="en-US" sz="800" dirty="0">
                <a:latin typeface=" Arial" panose="02020603050405020304"/>
              </a:rPr>
              <a:t> </a:t>
            </a:r>
          </a:p>
        </p:txBody>
      </p:sp>
    </p:spTree>
    <p:extLst>
      <p:ext uri="{BB962C8B-B14F-4D97-AF65-F5344CB8AC3E}">
        <p14:creationId xmlns:p14="http://schemas.microsoft.com/office/powerpoint/2010/main" val="3949828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868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8912</TotalTime>
  <Words>774</Words>
  <Application>Microsoft Office PowerPoint</Application>
  <PresentationFormat>Widescreen</PresentationFormat>
  <Paragraphs>50</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 Arial</vt:lpstr>
      <vt:lpstr>Arial</vt:lpstr>
      <vt:lpstr>Calibri</vt:lpstr>
      <vt:lpstr>Calibri Light</vt:lpstr>
      <vt:lpstr>Office Theme</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Barton, Jacob E CTR USARMY TRADOC (USA)</dc:creator>
  <cp:lastModifiedBy>May, David W SES USARMY CYBER COE (USA)</cp:lastModifiedBy>
  <cp:revision>203</cp:revision>
  <cp:lastPrinted>2021-10-18T19:47:47Z</cp:lastPrinted>
  <dcterms:created xsi:type="dcterms:W3CDTF">2021-10-05T19:11:08Z</dcterms:created>
  <dcterms:modified xsi:type="dcterms:W3CDTF">2023-07-10T12:20:29Z</dcterms:modified>
</cp:coreProperties>
</file>