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vel, Bradley A CTR USARMY CAC (USA)" initials="MBACUC(" lastIdx="15" clrIdx="0">
    <p:extLst>
      <p:ext uri="{19B8F6BF-5375-455C-9EA6-DF929625EA0E}">
        <p15:presenceInfo xmlns:p15="http://schemas.microsoft.com/office/powerpoint/2012/main" userId="Marvel, Bradley A CTR USARMY CAC (USA)" providerId="None"/>
      </p:ext>
    </p:extLst>
  </p:cmAuthor>
  <p:cmAuthor id="2" name="Marvel, Bradley A Mr CTR USARMY TRADOC (USA)" initials="MBAMCUT(" lastIdx="3" clrIdx="1">
    <p:extLst>
      <p:ext uri="{19B8F6BF-5375-455C-9EA6-DF929625EA0E}">
        <p15:presenceInfo xmlns:p15="http://schemas.microsoft.com/office/powerpoint/2012/main" userId="S-1-5-21-3676333592-1006736145-1283606961-7744304" providerId="AD"/>
      </p:ext>
    </p:extLst>
  </p:cmAuthor>
  <p:cmAuthor id="3" name="Woodberry, Renikka CTR USA" initials="WRCU" lastIdx="4" clrIdx="2">
    <p:extLst>
      <p:ext uri="{19B8F6BF-5375-455C-9EA6-DF929625EA0E}">
        <p15:presenceInfo xmlns:p15="http://schemas.microsoft.com/office/powerpoint/2012/main" userId="S-1-5-21-329068152-448539723-839522115-54405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31" autoAdjust="0"/>
    <p:restoredTop sz="95706" autoAdjust="0"/>
  </p:normalViewPr>
  <p:slideViewPr>
    <p:cSldViewPr snapToGrid="0">
      <p:cViewPr varScale="1">
        <p:scale>
          <a:sx n="76" d="100"/>
          <a:sy n="76" d="100"/>
        </p:scale>
        <p:origin x="82" y="307"/>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5" d="100"/>
          <a:sy n="65" d="100"/>
        </p:scale>
        <p:origin x="42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1"/>
          </a:xfrm>
          <a:prstGeom prst="rect">
            <a:avLst/>
          </a:prstGeom>
        </p:spPr>
        <p:txBody>
          <a:bodyPr vert="horz" lIns="108850" tIns="54425" rIns="108850" bIns="54425" rtlCol="0"/>
          <a:lstStyle>
            <a:lvl1pPr algn="l">
              <a:defRPr sz="1400"/>
            </a:lvl1pPr>
          </a:lstStyle>
          <a:p>
            <a:endParaRPr lang="en-US" dirty="0"/>
          </a:p>
        </p:txBody>
      </p:sp>
      <p:sp>
        <p:nvSpPr>
          <p:cNvPr id="3" name="Date Placeholder 2"/>
          <p:cNvSpPr>
            <a:spLocks noGrp="1"/>
          </p:cNvSpPr>
          <p:nvPr>
            <p:ph type="dt" idx="1"/>
          </p:nvPr>
        </p:nvSpPr>
        <p:spPr>
          <a:xfrm>
            <a:off x="3970938" y="0"/>
            <a:ext cx="3037840" cy="604071"/>
          </a:xfrm>
          <a:prstGeom prst="rect">
            <a:avLst/>
          </a:prstGeom>
        </p:spPr>
        <p:txBody>
          <a:bodyPr vert="horz" lIns="108850" tIns="54425" rIns="108850" bIns="54425" rtlCol="0"/>
          <a:lstStyle>
            <a:lvl1pPr algn="r">
              <a:defRPr sz="1400"/>
            </a:lvl1pPr>
          </a:lstStyle>
          <a:p>
            <a:fld id="{8F3E05FF-4028-41DF-A1FD-4A51CDB1094F}" type="datetimeFigureOut">
              <a:rPr lang="en-US" smtClean="0"/>
              <a:t>7/17/2023</a:t>
            </a:fld>
            <a:endParaRPr lang="en-US" dirty="0"/>
          </a:p>
        </p:txBody>
      </p:sp>
      <p:sp>
        <p:nvSpPr>
          <p:cNvPr id="4" name="Slide Image Placeholder 3"/>
          <p:cNvSpPr>
            <a:spLocks noGrp="1" noRot="1" noChangeAspect="1"/>
          </p:cNvSpPr>
          <p:nvPr>
            <p:ph type="sldImg" idx="2"/>
          </p:nvPr>
        </p:nvSpPr>
        <p:spPr>
          <a:xfrm>
            <a:off x="-106363" y="1504950"/>
            <a:ext cx="7223126" cy="4064000"/>
          </a:xfrm>
          <a:prstGeom prst="rect">
            <a:avLst/>
          </a:prstGeom>
          <a:noFill/>
          <a:ln w="12700">
            <a:solidFill>
              <a:prstClr val="black"/>
            </a:solidFill>
          </a:ln>
        </p:spPr>
        <p:txBody>
          <a:bodyPr vert="horz" lIns="108850" tIns="54425" rIns="108850" bIns="54425" rtlCol="0" anchor="ctr"/>
          <a:lstStyle/>
          <a:p>
            <a:endParaRPr lang="en-US" dirty="0"/>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108850" tIns="54425" rIns="108850" bIns="544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5531"/>
            <a:ext cx="3037840" cy="604070"/>
          </a:xfrm>
          <a:prstGeom prst="rect">
            <a:avLst/>
          </a:prstGeom>
        </p:spPr>
        <p:txBody>
          <a:bodyPr vert="horz" lIns="108850" tIns="54425" rIns="108850" bIns="54425" rtlCol="0" anchor="b"/>
          <a:lstStyle>
            <a:lvl1pPr algn="l">
              <a:defRPr sz="1400"/>
            </a:lvl1pPr>
          </a:lstStyle>
          <a:p>
            <a:endParaRPr lang="en-US" dirty="0"/>
          </a:p>
        </p:txBody>
      </p:sp>
      <p:sp>
        <p:nvSpPr>
          <p:cNvPr id="7" name="Slide Number Placeholder 6"/>
          <p:cNvSpPr>
            <a:spLocks noGrp="1"/>
          </p:cNvSpPr>
          <p:nvPr>
            <p:ph type="sldNum" sz="quarter" idx="5"/>
          </p:nvPr>
        </p:nvSpPr>
        <p:spPr>
          <a:xfrm>
            <a:off x="3970938" y="11435531"/>
            <a:ext cx="3037840" cy="604070"/>
          </a:xfrm>
          <a:prstGeom prst="rect">
            <a:avLst/>
          </a:prstGeom>
        </p:spPr>
        <p:txBody>
          <a:bodyPr vert="horz" lIns="108850" tIns="54425" rIns="108850" bIns="54425" rtlCol="0" anchor="b"/>
          <a:lstStyle>
            <a:lvl1pPr algn="r">
              <a:defRPr sz="1400"/>
            </a:lvl1pPr>
          </a:lstStyle>
          <a:p>
            <a:fld id="{EFECD68C-E871-479D-8C42-212817C3352F}" type="slidenum">
              <a:rPr lang="en-US" smtClean="0"/>
              <a:t>‹#›</a:t>
            </a:fld>
            <a:endParaRPr lang="en-US" dirty="0"/>
          </a:p>
        </p:txBody>
      </p:sp>
    </p:spTree>
    <p:extLst>
      <p:ext uri="{BB962C8B-B14F-4D97-AF65-F5344CB8AC3E}">
        <p14:creationId xmlns:p14="http://schemas.microsoft.com/office/powerpoint/2010/main" val="847450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r>
              <a:rPr lang="en-US" dirty="0"/>
              <a:t>https://www.cfr.org/blog/countries-chinas-belt-and-road-initiative-whos-and-whos-out</a:t>
            </a:r>
          </a:p>
          <a:p>
            <a:r>
              <a:rPr lang="en-US" dirty="0"/>
              <a:t>https://www.brookings.edu/articles/chinas-belt-and-road-the-new-geopolitics-of-global-infrastructure-development/</a:t>
            </a:r>
          </a:p>
          <a:p>
            <a:r>
              <a:rPr lang="en-US" dirty="0"/>
              <a:t>https://crsreports.congress.gov/product/pdf/IF/IF11735</a:t>
            </a:r>
          </a:p>
        </p:txBody>
      </p:sp>
      <p:sp>
        <p:nvSpPr>
          <p:cNvPr id="4" name="Slide Number Placeholder 3"/>
          <p:cNvSpPr>
            <a:spLocks noGrp="1"/>
          </p:cNvSpPr>
          <p:nvPr>
            <p:ph type="sldNum" sz="quarter" idx="10"/>
          </p:nvPr>
        </p:nvSpPr>
        <p:spPr/>
        <p:txBody>
          <a:bodyPr/>
          <a:lstStyle/>
          <a:p>
            <a:fld id="{EFECD68C-E871-479D-8C42-212817C3352F}" type="slidenum">
              <a:rPr lang="en-US" smtClean="0"/>
              <a:t>1</a:t>
            </a:fld>
            <a:endParaRPr lang="en-US" dirty="0"/>
          </a:p>
        </p:txBody>
      </p:sp>
    </p:spTree>
    <p:extLst>
      <p:ext uri="{BB962C8B-B14F-4D97-AF65-F5344CB8AC3E}">
        <p14:creationId xmlns:p14="http://schemas.microsoft.com/office/powerpoint/2010/main" val="43531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2845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4845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328145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9459245" y="6475209"/>
            <a:ext cx="2743200" cy="365125"/>
          </a:xfrm>
          <a:prstGeom prst="rect">
            <a:avLst/>
          </a:prstGeom>
        </p:spPr>
        <p:txBody>
          <a:bodyPr vert="horz" lIns="91440" tIns="45720" rIns="91440" bIns="45720" rtlCol="0" anchor="ctr"/>
          <a:lstStyle>
            <a:lvl1pPr algn="r">
              <a:defRPr sz="1200" b="1">
                <a:solidFill>
                  <a:schemeClr val="bg1"/>
                </a:solidFill>
              </a:defRPr>
            </a:lvl1pPr>
          </a:lstStyle>
          <a:p>
            <a:fld id="{0B909F35-118F-4B15-96D0-6EF4444E86E3}" type="slidenum">
              <a:rPr lang="en-US" smtClean="0"/>
              <a:pPr/>
              <a:t>‹#›</a:t>
            </a:fld>
            <a:endParaRPr lang="en-US" dirty="0"/>
          </a:p>
        </p:txBody>
      </p:sp>
    </p:spTree>
    <p:extLst>
      <p:ext uri="{BB962C8B-B14F-4D97-AF65-F5344CB8AC3E}">
        <p14:creationId xmlns:p14="http://schemas.microsoft.com/office/powerpoint/2010/main" val="308608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349318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66789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94045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78092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409911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90148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18385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71A52-2636-40EC-A753-A136EC181A85}" type="datetimeFigureOut">
              <a:rPr lang="en-US" smtClean="0"/>
              <a:t>7/17/2023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8E9C52-AD74-4FFF-AEB0-1314B37EF606}" type="slidenum">
              <a:rPr lang="en-US" smtClean="0"/>
              <a:t>‹#›</a:t>
            </a:fld>
            <a:endParaRPr lang="en-US" dirty="0"/>
          </a:p>
        </p:txBody>
      </p:sp>
    </p:spTree>
    <p:extLst>
      <p:ext uri="{BB962C8B-B14F-4D97-AF65-F5344CB8AC3E}">
        <p14:creationId xmlns:p14="http://schemas.microsoft.com/office/powerpoint/2010/main" val="203817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71A52-2636-40EC-A753-A136EC181A85}" type="datetimeFigureOut">
              <a:rPr lang="en-US" smtClean="0"/>
              <a:t>7/17/2023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E9C52-AD74-4FFF-AEB0-1314B37EF606}" type="slidenum">
              <a:rPr lang="en-US" smtClean="0"/>
              <a:t>‹#›</a:t>
            </a:fld>
            <a:endParaRPr lang="en-US" dirty="0"/>
          </a:p>
        </p:txBody>
      </p:sp>
    </p:spTree>
    <p:extLst>
      <p:ext uri="{BB962C8B-B14F-4D97-AF65-F5344CB8AC3E}">
        <p14:creationId xmlns:p14="http://schemas.microsoft.com/office/powerpoint/2010/main" val="338156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brookings.edu/articles/chinas-belt-and-road-the-new-geopolitics-of-global-infrastructure-development/" TargetMode="External"/><Relationship Id="rId3" Type="http://schemas.openxmlformats.org/officeDocument/2006/relationships/image" Target="../media/image1.png"/><Relationship Id="rId7" Type="http://schemas.openxmlformats.org/officeDocument/2006/relationships/hyperlink" Target="https://www.cfr.org/blog/countries-chinas-belt-and-road-initiative-whos-and-whos-ou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crsreports.congress.gov/product/pdf/IF/IF1173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Rectangle 478"/>
          <p:cNvSpPr/>
          <p:nvPr/>
        </p:nvSpPr>
        <p:spPr>
          <a:xfrm>
            <a:off x="-1" y="526019"/>
            <a:ext cx="12191997" cy="784830"/>
          </a:xfrm>
          <a:prstGeom prst="rect">
            <a:avLst/>
          </a:prstGeom>
          <a:solidFill>
            <a:schemeClr val="bg1">
              <a:lumMod val="95000"/>
            </a:schemeClr>
          </a:solidFill>
        </p:spPr>
        <p:txBody>
          <a:bodyPr wrap="square">
            <a:spAutoFit/>
          </a:bodyPr>
          <a:lstStyle/>
          <a:p>
            <a:pPr lvl="0" algn="just">
              <a:defRPr/>
            </a:pPr>
            <a:r>
              <a:rPr kumimoji="0" lang="en-US" sz="900" b="1" i="0" u="none" strike="noStrike" kern="1200" cap="none" spc="0" normalizeH="0" baseline="0" noProof="0" dirty="0">
                <a:ln>
                  <a:noFill/>
                </a:ln>
                <a:solidFill>
                  <a:prstClr val="black"/>
                </a:solidFill>
                <a:effectLst/>
                <a:uLnTx/>
                <a:uFillTx/>
                <a:latin typeface=" Arial"/>
                <a:ea typeface="+mn-ea"/>
                <a:cs typeface="+mn-cs"/>
              </a:rPr>
              <a:t>(U) This infographic describes </a:t>
            </a:r>
            <a:r>
              <a:rPr lang="en-US" sz="900" b="1" dirty="0">
                <a:solidFill>
                  <a:prstClr val="black"/>
                </a:solidFill>
                <a:latin typeface=" Arial"/>
              </a:rPr>
              <a:t>the</a:t>
            </a:r>
            <a:r>
              <a:rPr kumimoji="0" lang="en-US" sz="900" b="1" i="0" u="none" strike="noStrike" kern="1200" cap="none" spc="0" normalizeH="0" baseline="0" noProof="0" dirty="0">
                <a:ln>
                  <a:noFill/>
                </a:ln>
                <a:solidFill>
                  <a:prstClr val="black"/>
                </a:solidFill>
                <a:effectLst/>
                <a:uLnTx/>
                <a:uFillTx/>
                <a:latin typeface=" Arial"/>
                <a:ea typeface="+mn-ea"/>
                <a:cs typeface="+mn-cs"/>
              </a:rPr>
              <a:t> China’s Belt and Road </a:t>
            </a:r>
            <a:r>
              <a:rPr lang="en-US" sz="900" b="1" dirty="0">
                <a:solidFill>
                  <a:prstClr val="black"/>
                </a:solidFill>
                <a:latin typeface=" Arial"/>
              </a:rPr>
              <a:t>Initiative (BRI)</a:t>
            </a:r>
            <a:r>
              <a:rPr kumimoji="0" lang="en-US" sz="900" b="1" i="0" u="none" strike="noStrike" kern="1200" cap="none" spc="0" normalizeH="0" baseline="0" noProof="0" dirty="0">
                <a:ln>
                  <a:noFill/>
                </a:ln>
                <a:solidFill>
                  <a:prstClr val="black"/>
                </a:solidFill>
                <a:effectLst/>
                <a:uLnTx/>
                <a:uFillTx/>
                <a:latin typeface=" Arial"/>
                <a:ea typeface="+mn-ea"/>
                <a:cs typeface="+mn-cs"/>
              </a:rPr>
              <a:t>.  </a:t>
            </a:r>
            <a:r>
              <a:rPr kumimoji="0" lang="en-US" sz="900" i="0" u="none" strike="noStrike" kern="1200" cap="none" spc="0" normalizeH="0" baseline="0" noProof="0" dirty="0">
                <a:ln>
                  <a:noFill/>
                </a:ln>
                <a:solidFill>
                  <a:prstClr val="black"/>
                </a:solidFill>
                <a:effectLst/>
                <a:uLnTx/>
                <a:uFillTx/>
                <a:latin typeface=" Arial"/>
                <a:ea typeface="+mn-ea"/>
                <a:cs typeface="+mn-cs"/>
              </a:rPr>
              <a:t>Known within China as the One Belt One Road, This 2013 infrastructure development strategy </a:t>
            </a:r>
            <a:r>
              <a:rPr lang="en-US" sz="900" dirty="0">
                <a:solidFill>
                  <a:prstClr val="black"/>
                </a:solidFill>
                <a:latin typeface=" Arial"/>
              </a:rPr>
              <a:t>sought to connect countries in Central, South, and Southeast Asia with China. In the two years following BRI’s launch, ten countries formally joined the initiative by signing a memorandum of understanding (MoU) or cooperation agreement. In 2015, however, BRI significantly began expanding as an additional seventeen countries joined. In the fall of 2017, BRI was incorporated into the Chinese Communist Party’s constitution. BRI is now a truly global endeavor: thirty-nine countries in sub-Saharan Africa are signatories to the initiative, as well as thirty-four in Europe and Central Asia, twenty-five in East Asia and the Pacific, eighteen in Latin America and the Caribbean, seventeen in the Middle East and North Africa, and six in South Asia. Over 150 members of BRI, including China, account for 40 percent of global GDP. Sixty-three percent of the world’s population lives within the borders of BRI countries.</a:t>
            </a:r>
            <a:endParaRPr kumimoji="0" lang="en-US" sz="900" i="0" u="none" strike="noStrike" kern="1200" cap="none" spc="0" normalizeH="0" baseline="0" noProof="0" dirty="0">
              <a:ln>
                <a:noFill/>
              </a:ln>
              <a:solidFill>
                <a:prstClr val="black"/>
              </a:solidFill>
              <a:effectLst/>
              <a:uLnTx/>
              <a:uFillTx/>
              <a:latin typeface=" Arial"/>
              <a:ea typeface="+mn-ea"/>
              <a:cs typeface="+mn-cs"/>
            </a:endParaRPr>
          </a:p>
        </p:txBody>
      </p:sp>
      <p:sp>
        <p:nvSpPr>
          <p:cNvPr id="481" name="TextBox 480"/>
          <p:cNvSpPr txBox="1"/>
          <p:nvPr/>
        </p:nvSpPr>
        <p:spPr>
          <a:xfrm>
            <a:off x="70655" y="92321"/>
            <a:ext cx="1660124"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1" u="none" strike="noStrike" kern="1200" cap="small" spc="15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They Fight Series</a:t>
            </a:r>
          </a:p>
        </p:txBody>
      </p:sp>
      <p:pic>
        <p:nvPicPr>
          <p:cNvPr id="482" name="Picture 48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625136" y="126103"/>
            <a:ext cx="368920" cy="368920"/>
          </a:xfrm>
          <a:prstGeom prst="rect">
            <a:avLst/>
          </a:prstGeom>
        </p:spPr>
      </p:pic>
      <p:sp>
        <p:nvSpPr>
          <p:cNvPr id="315" name="TextBox 314"/>
          <p:cNvSpPr txBox="1"/>
          <p:nvPr/>
        </p:nvSpPr>
        <p:spPr>
          <a:xfrm>
            <a:off x="0" y="101720"/>
            <a:ext cx="12192000" cy="307777"/>
          </a:xfrm>
          <a:prstGeom prst="rect">
            <a:avLst/>
          </a:prstGeom>
          <a:noFill/>
        </p:spPr>
        <p:txBody>
          <a:bodyPr wrap="square" rtlCol="0">
            <a:spAutoFit/>
          </a:bodyPr>
          <a:lstStyle/>
          <a:p>
            <a:pPr algn="ctr"/>
            <a:r>
              <a:rPr lang="en-US" sz="1400" b="1" cap="small" dirty="0">
                <a:latin typeface="Arial" panose="020B0604020202020204" pitchFamily="34" charset="0"/>
                <a:cs typeface="Arial" panose="020B0604020202020204" pitchFamily="34" charset="0"/>
              </a:rPr>
              <a:t>(U) </a:t>
            </a:r>
            <a:r>
              <a:rPr lang="en-US" sz="1400" b="1" i="1" cap="small" dirty="0">
                <a:latin typeface="Arial" panose="020B0604020202020204" pitchFamily="34" charset="0"/>
                <a:cs typeface="Arial" panose="020B0604020202020204" pitchFamily="34" charset="0"/>
              </a:rPr>
              <a:t>China’s Belt and Road initiative</a:t>
            </a:r>
            <a:endParaRPr lang="en-US" b="1" i="1" cap="small"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4"/>
          <a:stretch>
            <a:fillRect/>
          </a:stretch>
        </p:blipFill>
        <p:spPr>
          <a:xfrm>
            <a:off x="11609477" y="105291"/>
            <a:ext cx="400237" cy="406983"/>
          </a:xfrm>
          <a:prstGeom prst="rect">
            <a:avLst/>
          </a:prstGeom>
        </p:spPr>
      </p:pic>
      <p:pic>
        <p:nvPicPr>
          <p:cNvPr id="5" name="Picture 4">
            <a:extLst>
              <a:ext uri="{FF2B5EF4-FFF2-40B4-BE49-F238E27FC236}">
                <a16:creationId xmlns:a16="http://schemas.microsoft.com/office/drawing/2014/main" id="{912AACBD-9CC8-ECCF-00B5-446D6B69B862}"/>
              </a:ext>
            </a:extLst>
          </p:cNvPr>
          <p:cNvPicPr>
            <a:picLocks noChangeAspect="1"/>
          </p:cNvPicPr>
          <p:nvPr/>
        </p:nvPicPr>
        <p:blipFill rotWithShape="1">
          <a:blip r:embed="rId5"/>
          <a:srcRect t="5254"/>
          <a:stretch/>
        </p:blipFill>
        <p:spPr>
          <a:xfrm>
            <a:off x="7856324" y="3427583"/>
            <a:ext cx="3528369" cy="2743058"/>
          </a:xfrm>
          <a:prstGeom prst="rect">
            <a:avLst/>
          </a:prstGeom>
        </p:spPr>
      </p:pic>
      <p:pic>
        <p:nvPicPr>
          <p:cNvPr id="8" name="Picture 7">
            <a:extLst>
              <a:ext uri="{FF2B5EF4-FFF2-40B4-BE49-F238E27FC236}">
                <a16:creationId xmlns:a16="http://schemas.microsoft.com/office/drawing/2014/main" id="{D232B1CF-7291-2BF6-C543-EB97B9055D19}"/>
              </a:ext>
            </a:extLst>
          </p:cNvPr>
          <p:cNvPicPr>
            <a:picLocks noChangeAspect="1"/>
          </p:cNvPicPr>
          <p:nvPr/>
        </p:nvPicPr>
        <p:blipFill>
          <a:blip r:embed="rId6"/>
          <a:stretch>
            <a:fillRect/>
          </a:stretch>
        </p:blipFill>
        <p:spPr>
          <a:xfrm>
            <a:off x="2693087" y="1524855"/>
            <a:ext cx="3644921" cy="2502022"/>
          </a:xfrm>
          <a:prstGeom prst="rect">
            <a:avLst/>
          </a:prstGeom>
        </p:spPr>
      </p:pic>
      <p:sp>
        <p:nvSpPr>
          <p:cNvPr id="22" name="TextBox 21">
            <a:extLst>
              <a:ext uri="{FF2B5EF4-FFF2-40B4-BE49-F238E27FC236}">
                <a16:creationId xmlns:a16="http://schemas.microsoft.com/office/drawing/2014/main" id="{9E143AE6-503C-F7B0-B068-5753F9570FB4}"/>
              </a:ext>
            </a:extLst>
          </p:cNvPr>
          <p:cNvSpPr txBox="1"/>
          <p:nvPr/>
        </p:nvSpPr>
        <p:spPr>
          <a:xfrm>
            <a:off x="175171" y="1874148"/>
            <a:ext cx="2517916" cy="1569660"/>
          </a:xfrm>
          <a:prstGeom prst="rect">
            <a:avLst/>
          </a:prstGeom>
          <a:noFill/>
        </p:spPr>
        <p:txBody>
          <a:bodyPr wrap="square">
            <a:spAutoFit/>
          </a:bodyPr>
          <a:lstStyle/>
          <a:p>
            <a:pPr algn="ctr">
              <a:spcBef>
                <a:spcPts val="300"/>
              </a:spcBef>
              <a:spcAft>
                <a:spcPts val="300"/>
              </a:spcAft>
            </a:pPr>
            <a:r>
              <a:rPr lang="en-US" sz="1100" b="1" dirty="0">
                <a:latin typeface=" Arial"/>
              </a:rPr>
              <a:t>Scope and Objectives</a:t>
            </a:r>
          </a:p>
          <a:p>
            <a:pPr>
              <a:spcBef>
                <a:spcPts val="300"/>
              </a:spcBef>
              <a:spcAft>
                <a:spcPts val="300"/>
              </a:spcAft>
            </a:pPr>
            <a:r>
              <a:rPr lang="en-US" sz="1000" dirty="0">
                <a:latin typeface=" Arial"/>
              </a:rPr>
              <a:t> One Belt, One Road aims to develop China-centered and controlled:</a:t>
            </a:r>
          </a:p>
          <a:p>
            <a:pPr marL="171450" indent="-171450">
              <a:spcBef>
                <a:spcPts val="300"/>
              </a:spcBef>
              <a:spcAft>
                <a:spcPts val="300"/>
              </a:spcAft>
              <a:buFont typeface="Arial" panose="020B0604020202020204" pitchFamily="34" charset="0"/>
              <a:buChar char="•"/>
            </a:pPr>
            <a:r>
              <a:rPr lang="en-US" sz="1000" dirty="0">
                <a:latin typeface=" Arial"/>
              </a:rPr>
              <a:t>Global infrastructure</a:t>
            </a:r>
          </a:p>
          <a:p>
            <a:pPr marL="171450" indent="-171450">
              <a:spcBef>
                <a:spcPts val="300"/>
              </a:spcBef>
              <a:spcAft>
                <a:spcPts val="300"/>
              </a:spcAft>
              <a:buFont typeface="Arial" panose="020B0604020202020204" pitchFamily="34" charset="0"/>
              <a:buChar char="•"/>
            </a:pPr>
            <a:r>
              <a:rPr lang="en-US" sz="1000" dirty="0">
                <a:latin typeface=" Arial"/>
              </a:rPr>
              <a:t>Transportation</a:t>
            </a:r>
          </a:p>
          <a:p>
            <a:pPr marL="171450" indent="-171450">
              <a:spcBef>
                <a:spcPts val="300"/>
              </a:spcBef>
              <a:spcAft>
                <a:spcPts val="300"/>
              </a:spcAft>
              <a:buFont typeface="Arial" panose="020B0604020202020204" pitchFamily="34" charset="0"/>
              <a:buChar char="•"/>
            </a:pPr>
            <a:r>
              <a:rPr lang="en-US" sz="1000" dirty="0">
                <a:latin typeface=" Arial"/>
              </a:rPr>
              <a:t>Trade</a:t>
            </a:r>
          </a:p>
          <a:p>
            <a:pPr marL="171450" indent="-171450">
              <a:spcBef>
                <a:spcPts val="300"/>
              </a:spcBef>
              <a:spcAft>
                <a:spcPts val="300"/>
              </a:spcAft>
              <a:buFont typeface="Arial" panose="020B0604020202020204" pitchFamily="34" charset="0"/>
              <a:buChar char="•"/>
            </a:pPr>
            <a:r>
              <a:rPr lang="en-US" sz="1000" dirty="0">
                <a:latin typeface=" Arial"/>
              </a:rPr>
              <a:t>Production networks.</a:t>
            </a:r>
          </a:p>
        </p:txBody>
      </p:sp>
      <p:sp>
        <p:nvSpPr>
          <p:cNvPr id="24" name="TextBox 23">
            <a:extLst>
              <a:ext uri="{FF2B5EF4-FFF2-40B4-BE49-F238E27FC236}">
                <a16:creationId xmlns:a16="http://schemas.microsoft.com/office/drawing/2014/main" id="{08DF52FA-DCC4-A04F-852F-99AC82EC8BC2}"/>
              </a:ext>
            </a:extLst>
          </p:cNvPr>
          <p:cNvSpPr txBox="1"/>
          <p:nvPr/>
        </p:nvSpPr>
        <p:spPr>
          <a:xfrm>
            <a:off x="175171" y="4123761"/>
            <a:ext cx="7006927" cy="2785378"/>
          </a:xfrm>
          <a:prstGeom prst="rect">
            <a:avLst/>
          </a:prstGeom>
          <a:noFill/>
        </p:spPr>
        <p:txBody>
          <a:bodyPr wrap="square">
            <a:spAutoFit/>
          </a:bodyPr>
          <a:lstStyle/>
          <a:p>
            <a:pPr algn="just">
              <a:spcBef>
                <a:spcPts val="300"/>
              </a:spcBef>
              <a:spcAft>
                <a:spcPts val="300"/>
              </a:spcAft>
            </a:pPr>
            <a:r>
              <a:rPr lang="en-US" sz="1000" dirty="0">
                <a:latin typeface=" Arial"/>
              </a:rPr>
              <a:t>The initiative seeks to expand China’s state firms’ presence overseas, create new markets for China’s goods and services, and secure access to foreign sources of agriculture, energy, and strategic commodities required for China’s economic development and policies. </a:t>
            </a:r>
          </a:p>
          <a:p>
            <a:pPr algn="just">
              <a:spcBef>
                <a:spcPts val="300"/>
              </a:spcBef>
              <a:spcAft>
                <a:spcPts val="300"/>
              </a:spcAft>
            </a:pPr>
            <a:r>
              <a:rPr lang="en-US" sz="1000" dirty="0">
                <a:latin typeface=" Arial"/>
              </a:rPr>
              <a:t>BRI emphasizes economic policy coordination, trade and investment facilitation, dispute settlement, tourism, student and personnel exchanges, and cooperation in research and development, standards, and media.</a:t>
            </a:r>
          </a:p>
          <a:p>
            <a:pPr algn="just">
              <a:spcBef>
                <a:spcPts val="300"/>
              </a:spcBef>
              <a:spcAft>
                <a:spcPts val="300"/>
              </a:spcAft>
            </a:pPr>
            <a:r>
              <a:rPr lang="en-US" sz="1000" dirty="0">
                <a:latin typeface=" Arial"/>
              </a:rPr>
              <a:t>BRI focuses on infrastructure, and related supply chain, transportation, technology and financial integration that expands the use of China’s credit information system and currency.</a:t>
            </a:r>
          </a:p>
          <a:p>
            <a:pPr algn="just">
              <a:spcBef>
                <a:spcPts val="300"/>
              </a:spcBef>
              <a:spcAft>
                <a:spcPts val="300"/>
              </a:spcAft>
            </a:pPr>
            <a:r>
              <a:rPr lang="en-US" sz="1000" dirty="0">
                <a:latin typeface=" Arial"/>
              </a:rPr>
              <a:t>Projects in energy (supply, generation, and transmission), ICT, manufacturing (industrial parks and trade zones), and transportation (rail, roads, ports, and airports) look to vertically integrate China’s production supply chains, technology and service infrastructure, and transportation networks. </a:t>
            </a:r>
          </a:p>
          <a:p>
            <a:pPr algn="just">
              <a:spcBef>
                <a:spcPts val="300"/>
              </a:spcBef>
              <a:spcAft>
                <a:spcPts val="300"/>
              </a:spcAft>
            </a:pPr>
            <a:r>
              <a:rPr lang="en-US" sz="1000" dirty="0">
                <a:latin typeface=" Arial"/>
              </a:rPr>
              <a:t>Initially focused on Asia, Europe, and Africa, the scope has become global and encompasses over 100 countries, including the United States. It includes a land-based “Silk Road Economic Belt,” a “21st Century Maritime Silk Road,” and a “Digital Silk Road” that seeks to promote overseas China’s information and communications technology (ICT) supply chain, including hardware, and optical cable and satellite networks, and newly revitalized “Health Silk Road.”</a:t>
            </a:r>
          </a:p>
          <a:p>
            <a:pPr algn="just">
              <a:spcBef>
                <a:spcPts val="300"/>
              </a:spcBef>
              <a:spcAft>
                <a:spcPts val="300"/>
              </a:spcAft>
            </a:pPr>
            <a:endParaRPr lang="en-US" sz="1000" dirty="0">
              <a:latin typeface=" Arial"/>
            </a:endParaRPr>
          </a:p>
        </p:txBody>
      </p:sp>
      <p:sp>
        <p:nvSpPr>
          <p:cNvPr id="26" name="TextBox 25">
            <a:extLst>
              <a:ext uri="{FF2B5EF4-FFF2-40B4-BE49-F238E27FC236}">
                <a16:creationId xmlns:a16="http://schemas.microsoft.com/office/drawing/2014/main" id="{9798ED97-9198-11AF-2732-04019F816B51}"/>
              </a:ext>
            </a:extLst>
          </p:cNvPr>
          <p:cNvSpPr txBox="1"/>
          <p:nvPr/>
        </p:nvSpPr>
        <p:spPr>
          <a:xfrm>
            <a:off x="7023651" y="1341550"/>
            <a:ext cx="4993177" cy="2323713"/>
          </a:xfrm>
          <a:prstGeom prst="rect">
            <a:avLst/>
          </a:prstGeom>
          <a:noFill/>
        </p:spPr>
        <p:txBody>
          <a:bodyPr wrap="square">
            <a:spAutoFit/>
          </a:bodyPr>
          <a:lstStyle/>
          <a:p>
            <a:pPr algn="ctr">
              <a:spcBef>
                <a:spcPts val="300"/>
              </a:spcBef>
              <a:spcAft>
                <a:spcPts val="300"/>
              </a:spcAft>
            </a:pPr>
            <a:r>
              <a:rPr lang="en-US" sz="1000" b="1" dirty="0">
                <a:latin typeface=" Arial"/>
              </a:rPr>
              <a:t>U.S. Concerns</a:t>
            </a:r>
          </a:p>
          <a:p>
            <a:pPr algn="just">
              <a:spcBef>
                <a:spcPts val="300"/>
              </a:spcBef>
              <a:spcAft>
                <a:spcPts val="300"/>
              </a:spcAft>
            </a:pPr>
            <a:r>
              <a:rPr lang="en-US" sz="1000" dirty="0">
                <a:latin typeface=" Arial"/>
              </a:rPr>
              <a:t> The economic benefits of China’s investments in developing countries while others note that China is introducing unsustainable debt obligations and opportunities to gain concessions.</a:t>
            </a:r>
          </a:p>
          <a:p>
            <a:pPr algn="just">
              <a:spcBef>
                <a:spcPts val="300"/>
              </a:spcBef>
              <a:spcAft>
                <a:spcPts val="300"/>
              </a:spcAft>
            </a:pPr>
            <a:r>
              <a:rPr lang="en-US" sz="1000" dirty="0">
                <a:latin typeface=" Arial"/>
              </a:rPr>
              <a:t>China tends to extend the duration of its loans, rather than forgive debt repayment, which creates long-term financial dependencies. Credit and loan terms are generally opaque and China tends to settle agreements bilaterally.</a:t>
            </a:r>
          </a:p>
          <a:p>
            <a:pPr algn="just">
              <a:spcBef>
                <a:spcPts val="300"/>
              </a:spcBef>
              <a:spcAft>
                <a:spcPts val="300"/>
              </a:spcAft>
            </a:pPr>
            <a:r>
              <a:rPr lang="en-US" sz="1000" dirty="0">
                <a:latin typeface=" Arial"/>
              </a:rPr>
              <a:t>Some experts are concerned BRI undermines the role and principles of multilateral institutions, which collaborate with China on some of its projects.</a:t>
            </a:r>
          </a:p>
          <a:p>
            <a:pPr algn="just">
              <a:spcBef>
                <a:spcPts val="300"/>
              </a:spcBef>
              <a:spcAft>
                <a:spcPts val="300"/>
              </a:spcAft>
            </a:pPr>
            <a:r>
              <a:rPr lang="en-US" sz="1000" dirty="0">
                <a:latin typeface=" Arial"/>
              </a:rPr>
              <a:t>Some defense analysts assess that some of China’s civilian infrastructure projects also have military applications</a:t>
            </a:r>
          </a:p>
          <a:p>
            <a:pPr algn="just">
              <a:spcBef>
                <a:spcPts val="300"/>
              </a:spcBef>
              <a:spcAft>
                <a:spcPts val="300"/>
              </a:spcAft>
            </a:pPr>
            <a:endParaRPr lang="en-US" sz="1000" b="1" dirty="0">
              <a:latin typeface=" Arial"/>
            </a:endParaRPr>
          </a:p>
        </p:txBody>
      </p:sp>
      <p:sp>
        <p:nvSpPr>
          <p:cNvPr id="28" name="TextBox 27">
            <a:extLst>
              <a:ext uri="{FF2B5EF4-FFF2-40B4-BE49-F238E27FC236}">
                <a16:creationId xmlns:a16="http://schemas.microsoft.com/office/drawing/2014/main" id="{E9481F92-5193-4B51-9D73-5298B7CBD6D0}"/>
              </a:ext>
            </a:extLst>
          </p:cNvPr>
          <p:cNvSpPr txBox="1"/>
          <p:nvPr/>
        </p:nvSpPr>
        <p:spPr>
          <a:xfrm>
            <a:off x="7417744" y="6162863"/>
            <a:ext cx="4572001" cy="630942"/>
          </a:xfrm>
          <a:prstGeom prst="rect">
            <a:avLst/>
          </a:prstGeom>
          <a:noFill/>
        </p:spPr>
        <p:txBody>
          <a:bodyPr wrap="square">
            <a:spAutoFit/>
          </a:bodyPr>
          <a:lstStyle/>
          <a:p>
            <a:r>
              <a:rPr lang="en-US" sz="700" dirty="0">
                <a:latin typeface=" Arial"/>
              </a:rPr>
              <a:t>More Information/Sources:</a:t>
            </a:r>
            <a:endParaRPr lang="en-US" sz="700" dirty="0">
              <a:latin typeface=" Arial"/>
              <a:hlinkClick r:id="rId7"/>
            </a:endParaRPr>
          </a:p>
          <a:p>
            <a:r>
              <a:rPr lang="en-US" sz="700" dirty="0">
                <a:latin typeface=" Arial"/>
                <a:hlinkClick r:id="rId7"/>
              </a:rPr>
              <a:t>https://www.cfr.org/blog/countries-chinas-belt-and-road-initiative-whos-and-whos-out</a:t>
            </a:r>
            <a:r>
              <a:rPr lang="en-US" sz="700" dirty="0">
                <a:latin typeface=" Arial"/>
              </a:rPr>
              <a:t> </a:t>
            </a:r>
          </a:p>
          <a:p>
            <a:r>
              <a:rPr lang="en-US" sz="700" dirty="0">
                <a:latin typeface=" Arial"/>
                <a:hlinkClick r:id="rId8"/>
              </a:rPr>
              <a:t>https://www.brookings.edu/articles/chinas-belt-and-road-the-new-geopolitics-of-global-infrastructure-development/</a:t>
            </a:r>
            <a:r>
              <a:rPr lang="en-US" sz="700" dirty="0">
                <a:latin typeface=" Arial"/>
              </a:rPr>
              <a:t> </a:t>
            </a:r>
          </a:p>
          <a:p>
            <a:r>
              <a:rPr lang="en-US" sz="700" dirty="0">
                <a:latin typeface=" Arial"/>
                <a:hlinkClick r:id="rId9"/>
              </a:rPr>
              <a:t>https://crsreports.congress.gov/product/pdf/IF/IF11735</a:t>
            </a:r>
            <a:r>
              <a:rPr lang="en-US" sz="700" dirty="0">
                <a:latin typeface=" Arial"/>
              </a:rPr>
              <a:t> </a:t>
            </a:r>
          </a:p>
        </p:txBody>
      </p:sp>
    </p:spTree>
    <p:extLst>
      <p:ext uri="{BB962C8B-B14F-4D97-AF65-F5344CB8AC3E}">
        <p14:creationId xmlns:p14="http://schemas.microsoft.com/office/powerpoint/2010/main" val="3949828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8606</TotalTime>
  <Words>661</Words>
  <Application>Microsoft Office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 Arial</vt:lpstr>
      <vt:lpstr>Arial</vt:lpstr>
      <vt:lpstr>Calibri</vt:lpstr>
      <vt:lpstr>Calibri Light</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Barton, Jacob E CTR USARMY TRADOC (USA)</dc:creator>
  <cp:lastModifiedBy>David</cp:lastModifiedBy>
  <cp:revision>198</cp:revision>
  <cp:lastPrinted>2021-10-18T19:47:47Z</cp:lastPrinted>
  <dcterms:created xsi:type="dcterms:W3CDTF">2021-10-05T19:11:08Z</dcterms:created>
  <dcterms:modified xsi:type="dcterms:W3CDTF">2023-07-17T16:08:22Z</dcterms:modified>
</cp:coreProperties>
</file>